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59"/>
  </p:notesMasterIdLst>
  <p:sldIdLst>
    <p:sldId id="256" r:id="rId2"/>
    <p:sldId id="352" r:id="rId3"/>
    <p:sldId id="354" r:id="rId4"/>
    <p:sldId id="332" r:id="rId5"/>
    <p:sldId id="334" r:id="rId6"/>
    <p:sldId id="330" r:id="rId7"/>
    <p:sldId id="331" r:id="rId8"/>
    <p:sldId id="353" r:id="rId9"/>
    <p:sldId id="343" r:id="rId10"/>
    <p:sldId id="333" r:id="rId11"/>
    <p:sldId id="259" r:id="rId12"/>
    <p:sldId id="264" r:id="rId13"/>
    <p:sldId id="340" r:id="rId14"/>
    <p:sldId id="355" r:id="rId15"/>
    <p:sldId id="356" r:id="rId16"/>
    <p:sldId id="357" r:id="rId17"/>
    <p:sldId id="351" r:id="rId18"/>
    <p:sldId id="327" r:id="rId19"/>
    <p:sldId id="350" r:id="rId20"/>
    <p:sldId id="268" r:id="rId21"/>
    <p:sldId id="262" r:id="rId22"/>
    <p:sldId id="260" r:id="rId23"/>
    <p:sldId id="267" r:id="rId24"/>
    <p:sldId id="297" r:id="rId25"/>
    <p:sldId id="302" r:id="rId26"/>
    <p:sldId id="308" r:id="rId27"/>
    <p:sldId id="298" r:id="rId28"/>
    <p:sldId id="299" r:id="rId29"/>
    <p:sldId id="300" r:id="rId30"/>
    <p:sldId id="347" r:id="rId31"/>
    <p:sldId id="359" r:id="rId32"/>
    <p:sldId id="362" r:id="rId33"/>
    <p:sldId id="361" r:id="rId34"/>
    <p:sldId id="360" r:id="rId35"/>
    <p:sldId id="363" r:id="rId36"/>
    <p:sldId id="364" r:id="rId37"/>
    <p:sldId id="365" r:id="rId38"/>
    <p:sldId id="366" r:id="rId39"/>
    <p:sldId id="358" r:id="rId40"/>
    <p:sldId id="368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95" r:id="rId49"/>
    <p:sldId id="388" r:id="rId50"/>
    <p:sldId id="389" r:id="rId51"/>
    <p:sldId id="390" r:id="rId52"/>
    <p:sldId id="391" r:id="rId53"/>
    <p:sldId id="392" r:id="rId54"/>
    <p:sldId id="393" r:id="rId55"/>
    <p:sldId id="367" r:id="rId56"/>
    <p:sldId id="396" r:id="rId57"/>
    <p:sldId id="397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73" autoAdjust="0"/>
  </p:normalViewPr>
  <p:slideViewPr>
    <p:cSldViewPr>
      <p:cViewPr>
        <p:scale>
          <a:sx n="100" d="100"/>
          <a:sy n="100" d="100"/>
        </p:scale>
        <p:origin x="-1110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paboim\Desktop\parallel_projects\GPU_FEM\fpaboim_gpufem\Report\results_587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Q4 - CSR - No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'Q4-NoCol'!$J$121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'Q4-NoCol'!$I$122:$I$127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'Q4-NoCol'!$J$122:$J$127</c:f>
              <c:numCache>
                <c:formatCode>0.00</c:formatCode>
                <c:ptCount val="6"/>
                <c:pt idx="0">
                  <c:v>0.8571428571428571</c:v>
                </c:pt>
                <c:pt idx="1">
                  <c:v>4.8095238095238093</c:v>
                </c:pt>
                <c:pt idx="2">
                  <c:v>5.870967741935484</c:v>
                </c:pt>
                <c:pt idx="3">
                  <c:v>5.6046511627906979</c:v>
                </c:pt>
                <c:pt idx="4">
                  <c:v>5.0294117647058822</c:v>
                </c:pt>
                <c:pt idx="5">
                  <c:v>5.333333333333333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'Q4-NoCol'!$K$121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'Q4-NoCol'!$I$122:$I$127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'Q4-NoCol'!$K$122:$K$127</c:f>
              <c:numCache>
                <c:formatCode>0.00</c:formatCode>
                <c:ptCount val="6"/>
                <c:pt idx="0">
                  <c:v>1</c:v>
                </c:pt>
                <c:pt idx="1">
                  <c:v>4.8095238095238093</c:v>
                </c:pt>
                <c:pt idx="2">
                  <c:v>6.0666666666666664</c:v>
                </c:pt>
                <c:pt idx="3">
                  <c:v>5.8780487804878048</c:v>
                </c:pt>
                <c:pt idx="4">
                  <c:v>4.9565217391304346</c:v>
                </c:pt>
                <c:pt idx="5">
                  <c:v>5.3960784313725485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'Q4-NoCol'!$L$121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'Q4-NoCol'!$I$122:$I$127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'Q4-NoCol'!$L$122:$L$127</c:f>
              <c:numCache>
                <c:formatCode>0.00</c:formatCode>
                <c:ptCount val="6"/>
                <c:pt idx="0">
                  <c:v>1</c:v>
                </c:pt>
                <c:pt idx="1">
                  <c:v>4.8095238095238093</c:v>
                </c:pt>
                <c:pt idx="2">
                  <c:v>5.870967741935484</c:v>
                </c:pt>
                <c:pt idx="3">
                  <c:v>5.6046511627906979</c:v>
                </c:pt>
                <c:pt idx="4">
                  <c:v>4.9565217391304346</c:v>
                </c:pt>
                <c:pt idx="5">
                  <c:v>5.2720306513409954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'Q4-NoCol'!$M$121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'Q4-NoCol'!$I$122:$I$127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'Q4-NoCol'!$M$122:$M$127</c:f>
              <c:numCache>
                <c:formatCode>0.00</c:formatCode>
                <c:ptCount val="6"/>
                <c:pt idx="0">
                  <c:v>0.75</c:v>
                </c:pt>
                <c:pt idx="1">
                  <c:v>4.8095238095238093</c:v>
                </c:pt>
                <c:pt idx="2">
                  <c:v>5.6875</c:v>
                </c:pt>
                <c:pt idx="3">
                  <c:v>5.4772727272727275</c:v>
                </c:pt>
                <c:pt idx="4">
                  <c:v>4.8169014084507049</c:v>
                </c:pt>
                <c:pt idx="5">
                  <c:v>5.3540856031128401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'Q4-NoCol'!$N$121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'Q4-NoCol'!$I$122:$I$127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'Q4-NoCol'!$N$122:$N$127</c:f>
              <c:numCache>
                <c:formatCode>0.00</c:formatCode>
                <c:ptCount val="6"/>
                <c:pt idx="0">
                  <c:v>1.5</c:v>
                </c:pt>
                <c:pt idx="1">
                  <c:v>1.8035714285714286</c:v>
                </c:pt>
                <c:pt idx="2">
                  <c:v>2.1411764705882352</c:v>
                </c:pt>
                <c:pt idx="3">
                  <c:v>1.5649350649350648</c:v>
                </c:pt>
                <c:pt idx="4">
                  <c:v>1.3625498007968129</c:v>
                </c:pt>
                <c:pt idx="5">
                  <c:v>1.518763796909492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'Q4-NoCol'!$O$121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'Q4-NoCol'!$I$122:$I$127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'Q4-NoCol'!$O$122:$O$127</c:f>
              <c:numCache>
                <c:formatCode>0.00</c:formatCode>
                <c:ptCount val="6"/>
                <c:pt idx="0">
                  <c:v>1.2</c:v>
                </c:pt>
                <c:pt idx="1">
                  <c:v>2.2954545454545459</c:v>
                </c:pt>
                <c:pt idx="2">
                  <c:v>2.563380281690141</c:v>
                </c:pt>
                <c:pt idx="3">
                  <c:v>2.4343434343434343</c:v>
                </c:pt>
                <c:pt idx="4">
                  <c:v>2.0981595092024539</c:v>
                </c:pt>
                <c:pt idx="5">
                  <c:v>1.7823834196891191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'Q4-NoCol'!$P$121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'Q4-NoCol'!$I$122:$I$127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'Q4-NoCol'!$P$122:$P$127</c:f>
              <c:numCache>
                <c:formatCode>0.00</c:formatCode>
                <c:ptCount val="6"/>
                <c:pt idx="0">
                  <c:v>1.5</c:v>
                </c:pt>
                <c:pt idx="1">
                  <c:v>2.6578947368421053</c:v>
                </c:pt>
                <c:pt idx="2">
                  <c:v>3.1929824561403506</c:v>
                </c:pt>
                <c:pt idx="3">
                  <c:v>2.8352941176470585</c:v>
                </c:pt>
                <c:pt idx="4">
                  <c:v>2.1783439490445859</c:v>
                </c:pt>
                <c:pt idx="5">
                  <c:v>2.5387453874538743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772544"/>
        <c:axId val="61774464"/>
      </c:lineChart>
      <c:dateAx>
        <c:axId val="617725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1774464"/>
        <c:crosses val="autoZero"/>
        <c:auto val="0"/>
        <c:lblOffset val="100"/>
        <c:baseTimeUnit val="years"/>
      </c:dateAx>
      <c:valAx>
        <c:axId val="617744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u="none" strike="noStrike" baseline="0">
                    <a:effectLst/>
                  </a:rPr>
                  <a:t>Time(s)</a:t>
                </a:r>
                <a:endParaRPr lang="pt-BR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61772544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Brick20 - ELL -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'Brk20-Col '!$J$109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'Brk20-Col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'!$J$120:$J$124</c:f>
              <c:numCache>
                <c:formatCode>0.00</c:formatCode>
                <c:ptCount val="5"/>
                <c:pt idx="0">
                  <c:v>16.545454545454547</c:v>
                </c:pt>
                <c:pt idx="1">
                  <c:v>18.04225352112676</c:v>
                </c:pt>
                <c:pt idx="2">
                  <c:v>18.731343283582088</c:v>
                </c:pt>
                <c:pt idx="3">
                  <c:v>18.939130434782609</c:v>
                </c:pt>
                <c:pt idx="4">
                  <c:v>19.064272211720226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'Brk20-Col '!$K$109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'Brk20-Col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'!$K$120:$K$124</c:f>
              <c:numCache>
                <c:formatCode>0.00</c:formatCode>
                <c:ptCount val="5"/>
                <c:pt idx="0">
                  <c:v>21.84</c:v>
                </c:pt>
                <c:pt idx="1">
                  <c:v>25.117647058823529</c:v>
                </c:pt>
                <c:pt idx="2">
                  <c:v>27.282608695652172</c:v>
                </c:pt>
                <c:pt idx="3">
                  <c:v>27.569620253164555</c:v>
                </c:pt>
                <c:pt idx="4">
                  <c:v>28.488700564971754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'Brk20-Col '!$L$109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'Brk20-Col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'!$L$120:$L$124</c:f>
              <c:numCache>
                <c:formatCode>0.00</c:formatCode>
                <c:ptCount val="5"/>
                <c:pt idx="0">
                  <c:v>23.739130434782609</c:v>
                </c:pt>
                <c:pt idx="1">
                  <c:v>28.466666666666665</c:v>
                </c:pt>
                <c:pt idx="2">
                  <c:v>30.987654320987652</c:v>
                </c:pt>
                <c:pt idx="3">
                  <c:v>32.266666666666666</c:v>
                </c:pt>
                <c:pt idx="4">
                  <c:v>32.743506493506494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'Brk20-Col '!$M$109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'Brk20-Col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'!$M$120:$M$124</c:f>
              <c:numCache>
                <c:formatCode>0.00</c:formatCode>
                <c:ptCount val="5"/>
                <c:pt idx="0">
                  <c:v>23.739130434782609</c:v>
                </c:pt>
                <c:pt idx="1">
                  <c:v>29.790697674418606</c:v>
                </c:pt>
                <c:pt idx="2">
                  <c:v>33.026315789473685</c:v>
                </c:pt>
                <c:pt idx="3">
                  <c:v>29.432432432432432</c:v>
                </c:pt>
                <c:pt idx="4">
                  <c:v>35.63604240282686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'Brk20-Col '!$N$109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'Brk20-Col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'!$N$120:$N$124</c:f>
              <c:numCache>
                <c:formatCode>0.00</c:formatCode>
                <c:ptCount val="5"/>
                <c:pt idx="0">
                  <c:v>1.6545454545454545</c:v>
                </c:pt>
                <c:pt idx="1">
                  <c:v>1.611320754716981</c:v>
                </c:pt>
                <c:pt idx="2">
                  <c:v>1.6341145833333333</c:v>
                </c:pt>
                <c:pt idx="3">
                  <c:v>1.6443941109852773</c:v>
                </c:pt>
                <c:pt idx="4">
                  <c:v>1.6555856521382255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'Brk20-Col '!$O$109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'Brk20-Col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'!$O$120:$O$124</c:f>
              <c:numCache>
                <c:formatCode>0.00</c:formatCode>
                <c:ptCount val="5"/>
                <c:pt idx="0">
                  <c:v>2.3234042553191494</c:v>
                </c:pt>
                <c:pt idx="1">
                  <c:v>2.3039568345323738</c:v>
                </c:pt>
                <c:pt idx="2">
                  <c:v>2.4204435872709738</c:v>
                </c:pt>
                <c:pt idx="3">
                  <c:v>2.3596966413867819</c:v>
                </c:pt>
                <c:pt idx="4">
                  <c:v>2.4407066795740566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'Brk20-Col '!$P$109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'Brk20-Col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'!$P$120:$P$124</c:f>
              <c:numCache>
                <c:formatCode>0.00</c:formatCode>
                <c:ptCount val="5"/>
                <c:pt idx="0">
                  <c:v>2.9513513513513514</c:v>
                </c:pt>
                <c:pt idx="1">
                  <c:v>3</c:v>
                </c:pt>
                <c:pt idx="2">
                  <c:v>3.0647130647130645</c:v>
                </c:pt>
                <c:pt idx="3">
                  <c:v>3.0741002117148906</c:v>
                </c:pt>
                <c:pt idx="4">
                  <c:v>3.1378344741754827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296640"/>
        <c:axId val="88855680"/>
      </c:lineChart>
      <c:dateAx>
        <c:axId val="87296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8855680"/>
        <c:crosses val="autoZero"/>
        <c:auto val="0"/>
        <c:lblOffset val="100"/>
        <c:baseTimeUnit val="years"/>
      </c:dateAx>
      <c:valAx>
        <c:axId val="888556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Speedup</a:t>
                </a:r>
                <a:endParaRPr lang="pt-BR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87296640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Brick20 - EIG - No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'Brk20-NoCol '!$J$109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'Brk20-NoCol '!$A$130:$A$134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'!$J$130:$J$134</c:f>
              <c:numCache>
                <c:formatCode>0.00</c:formatCode>
                <c:ptCount val="5"/>
                <c:pt idx="0">
                  <c:v>7.104838709677419</c:v>
                </c:pt>
                <c:pt idx="1">
                  <c:v>7.8047945205479454</c:v>
                </c:pt>
                <c:pt idx="2">
                  <c:v>7.0347222222222223</c:v>
                </c:pt>
                <c:pt idx="3">
                  <c:v>6.357715430861723</c:v>
                </c:pt>
                <c:pt idx="4">
                  <c:v>5.5665382969619168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'Brk20-NoCol '!$K$109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'Brk20-NoCol '!$A$130:$A$134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'!$K$130:$K$134</c:f>
              <c:numCache>
                <c:formatCode>0.00</c:formatCode>
                <c:ptCount val="5"/>
                <c:pt idx="0">
                  <c:v>7.1626016260162606</c:v>
                </c:pt>
                <c:pt idx="1">
                  <c:v>7.7517006802721093</c:v>
                </c:pt>
                <c:pt idx="2">
                  <c:v>7.0839160839160842</c:v>
                </c:pt>
                <c:pt idx="3">
                  <c:v>6.3897280966767367</c:v>
                </c:pt>
                <c:pt idx="4">
                  <c:v>5.5784734133790739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'Brk20-NoCol '!$L$109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'Brk20-NoCol '!$A$130:$A$134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'!$L$130:$L$134</c:f>
              <c:numCache>
                <c:formatCode>0.00</c:formatCode>
                <c:ptCount val="5"/>
                <c:pt idx="0">
                  <c:v>6.5746268656716413</c:v>
                </c:pt>
                <c:pt idx="1">
                  <c:v>7.5966666666666667</c:v>
                </c:pt>
                <c:pt idx="2">
                  <c:v>7.0715532286212914</c:v>
                </c:pt>
                <c:pt idx="3">
                  <c:v>6.3832997987927564</c:v>
                </c:pt>
                <c:pt idx="4">
                  <c:v>5.5499146757679183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'Brk20-NoCol '!$M$109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'Brk20-NoCol '!$A$130:$A$134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'!$M$130:$M$134</c:f>
              <c:numCache>
                <c:formatCode>0.00</c:formatCode>
                <c:ptCount val="5"/>
                <c:pt idx="0">
                  <c:v>7.104838709677419</c:v>
                </c:pt>
                <c:pt idx="1">
                  <c:v>7.7781569965870307</c:v>
                </c:pt>
                <c:pt idx="2">
                  <c:v>7.0592334494773521</c:v>
                </c:pt>
                <c:pt idx="3">
                  <c:v>6.3513513513513509</c:v>
                </c:pt>
                <c:pt idx="4">
                  <c:v>5.5582140568254648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'Brk20-NoCol '!$N$109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'Brk20-NoCol '!$A$130:$A$134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'!$N$130:$N$134</c:f>
              <c:numCache>
                <c:formatCode>0.00</c:formatCode>
                <c:ptCount val="5"/>
                <c:pt idx="0">
                  <c:v>2.0488372093023255</c:v>
                </c:pt>
                <c:pt idx="1">
                  <c:v>1.8275862068965516</c:v>
                </c:pt>
                <c:pt idx="2">
                  <c:v>1.8952291861552852</c:v>
                </c:pt>
                <c:pt idx="3">
                  <c:v>1.8541788427819987</c:v>
                </c:pt>
                <c:pt idx="4">
                  <c:v>1.7578541990406054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'Brk20-NoCol '!$O$109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'Brk20-NoCol '!$A$130:$A$134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'!$O$130:$O$134</c:f>
              <c:numCache>
                <c:formatCode>0.00</c:formatCode>
                <c:ptCount val="5"/>
                <c:pt idx="0">
                  <c:v>2.5988200589970498</c:v>
                </c:pt>
                <c:pt idx="1">
                  <c:v>2.4014752370916757</c:v>
                </c:pt>
                <c:pt idx="2">
                  <c:v>1.9167455061494796</c:v>
                </c:pt>
                <c:pt idx="3">
                  <c:v>1.6022727272727273</c:v>
                </c:pt>
                <c:pt idx="4">
                  <c:v>1.9969299255506947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'Brk20-NoCol '!$P$109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'Brk20-NoCol '!$A$130:$A$134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'!$P$130:$P$134</c:f>
              <c:numCache>
                <c:formatCode>0.00</c:formatCode>
                <c:ptCount val="5"/>
                <c:pt idx="0">
                  <c:v>3.4822134387351777</c:v>
                </c:pt>
                <c:pt idx="1">
                  <c:v>3.0590604026845636</c:v>
                </c:pt>
                <c:pt idx="2">
                  <c:v>2.3167524299599767</c:v>
                </c:pt>
                <c:pt idx="3">
                  <c:v>1.8957275171795638</c:v>
                </c:pt>
                <c:pt idx="4">
                  <c:v>2.664686603850881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182848"/>
        <c:axId val="57558144"/>
      </c:lineChart>
      <c:dateAx>
        <c:axId val="571828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7558144"/>
        <c:crosses val="autoZero"/>
        <c:auto val="0"/>
        <c:lblOffset val="100"/>
        <c:baseTimeUnit val="years"/>
      </c:dateAx>
      <c:valAx>
        <c:axId val="575581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Speedup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57182848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Brick20 - EIG -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'Brk20-Col '!$J$129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'Brk20-Col '!$I$130:$I$134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'!$J$130:$J$134</c:f>
              <c:numCache>
                <c:formatCode>0.00</c:formatCode>
                <c:ptCount val="5"/>
                <c:pt idx="0">
                  <c:v>6.9370078740157481</c:v>
                </c:pt>
                <c:pt idx="1">
                  <c:v>7.5463576158940393</c:v>
                </c:pt>
                <c:pt idx="2">
                  <c:v>6.798657718120805</c:v>
                </c:pt>
                <c:pt idx="3">
                  <c:v>6.1363636363636358</c:v>
                </c:pt>
                <c:pt idx="4">
                  <c:v>5.4001660440016614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'Brk20-Col '!$K$129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'Brk20-Col '!$I$130:$I$134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'!$K$130:$K$134</c:f>
              <c:numCache>
                <c:formatCode>0.00</c:formatCode>
                <c:ptCount val="5"/>
                <c:pt idx="0">
                  <c:v>11.905405405405405</c:v>
                </c:pt>
                <c:pt idx="1">
                  <c:v>13.485207100591715</c:v>
                </c:pt>
                <c:pt idx="2">
                  <c:v>12.429447852760735</c:v>
                </c:pt>
                <c:pt idx="3">
                  <c:v>11.330357142857141</c:v>
                </c:pt>
                <c:pt idx="4">
                  <c:v>9.9762269938650299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'Brk20-Col '!$L$129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'Brk20-Col '!$I$130:$I$134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'!$L$130:$L$134</c:f>
              <c:numCache>
                <c:formatCode>0.00</c:formatCode>
                <c:ptCount val="5"/>
                <c:pt idx="0">
                  <c:v>16.018181818181819</c:v>
                </c:pt>
                <c:pt idx="1">
                  <c:v>18.379032258064516</c:v>
                </c:pt>
                <c:pt idx="2">
                  <c:v>17.169491525423727</c:v>
                </c:pt>
                <c:pt idx="3">
                  <c:v>15.628078817733989</c:v>
                </c:pt>
                <c:pt idx="4">
                  <c:v>13.809978768577496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'Brk20-Col '!$M$129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'Brk20-Col '!$I$130:$I$134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'!$M$130:$M$134</c:f>
              <c:numCache>
                <c:formatCode>0.00</c:formatCode>
                <c:ptCount val="5"/>
                <c:pt idx="0">
                  <c:v>18.354166666666668</c:v>
                </c:pt>
                <c:pt idx="1">
                  <c:v>22.343137254901961</c:v>
                </c:pt>
                <c:pt idx="2">
                  <c:v>18.672811059907833</c:v>
                </c:pt>
                <c:pt idx="3">
                  <c:v>19.169184290030209</c:v>
                </c:pt>
                <c:pt idx="4">
                  <c:v>16.971950424005218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'Brk20-Col '!$N$129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'Brk20-Col '!$I$130:$I$134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'!$N$130:$N$134</c:f>
              <c:numCache>
                <c:formatCode>0.00</c:formatCode>
                <c:ptCount val="5"/>
                <c:pt idx="0">
                  <c:v>1.668560606060606</c:v>
                </c:pt>
                <c:pt idx="1">
                  <c:v>1.488569562377531</c:v>
                </c:pt>
                <c:pt idx="2">
                  <c:v>1.1942234011199528</c:v>
                </c:pt>
                <c:pt idx="3">
                  <c:v>1.1980740181268881</c:v>
                </c:pt>
                <c:pt idx="4">
                  <c:v>1.4618496460276438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'Brk20-Col '!$O$129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'Brk20-Col '!$I$130:$I$134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'!$O$130:$O$134</c:f>
              <c:numCache>
                <c:formatCode>0.00</c:formatCode>
                <c:ptCount val="5"/>
                <c:pt idx="0">
                  <c:v>2.3875338753387534</c:v>
                </c:pt>
                <c:pt idx="1">
                  <c:v>2.2744510978043913</c:v>
                </c:pt>
                <c:pt idx="2">
                  <c:v>1.7510803802938633</c:v>
                </c:pt>
                <c:pt idx="3">
                  <c:v>1.4290540540540539</c:v>
                </c:pt>
                <c:pt idx="4">
                  <c:v>1.7020803349470104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'Brk20-Col '!$P$129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'Brk20-Col '!$I$130:$I$134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'!$P$130:$P$134</c:f>
              <c:numCache>
                <c:formatCode>0.00</c:formatCode>
                <c:ptCount val="5"/>
                <c:pt idx="0">
                  <c:v>2.6142433234421363</c:v>
                </c:pt>
                <c:pt idx="1">
                  <c:v>2.2721834496510471</c:v>
                </c:pt>
                <c:pt idx="2">
                  <c:v>1.6066613798572562</c:v>
                </c:pt>
                <c:pt idx="3">
                  <c:v>1.3796477495107631</c:v>
                </c:pt>
                <c:pt idx="4">
                  <c:v>1.8901561932437341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442432"/>
        <c:axId val="93553024"/>
      </c:lineChart>
      <c:dateAx>
        <c:axId val="934424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3553024"/>
        <c:crosses val="autoZero"/>
        <c:auto val="0"/>
        <c:lblOffset val="100"/>
        <c:baseTimeUnit val="years"/>
      </c:dateAx>
      <c:valAx>
        <c:axId val="935530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Speedup</a:t>
                </a:r>
                <a:endParaRPr lang="pt-BR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93442432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Q4 - CSR -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'Q4-Col'!$J$121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'Q4-Col'!$A$122:$A$127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'Q4-Col'!$J$122:$J$127</c:f>
              <c:numCache>
                <c:formatCode>0.00</c:formatCode>
                <c:ptCount val="6"/>
                <c:pt idx="0">
                  <c:v>0.8571428571428571</c:v>
                </c:pt>
                <c:pt idx="1">
                  <c:v>4.3913043478260869</c:v>
                </c:pt>
                <c:pt idx="2">
                  <c:v>5.1999999999999993</c:v>
                </c:pt>
                <c:pt idx="3">
                  <c:v>4.634615384615385</c:v>
                </c:pt>
                <c:pt idx="4">
                  <c:v>3.9310344827586214</c:v>
                </c:pt>
                <c:pt idx="5">
                  <c:v>4.2079510703363914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'Q4-Col'!$K$121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'Q4-Col'!$A$122:$A$127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'Q4-Col'!$K$122:$K$127</c:f>
              <c:numCache>
                <c:formatCode>0.00</c:formatCode>
                <c:ptCount val="6"/>
                <c:pt idx="0">
                  <c:v>1</c:v>
                </c:pt>
                <c:pt idx="1">
                  <c:v>6.3125</c:v>
                </c:pt>
                <c:pt idx="2">
                  <c:v>8.2727272727272734</c:v>
                </c:pt>
                <c:pt idx="3">
                  <c:v>7.53125</c:v>
                </c:pt>
                <c:pt idx="4">
                  <c:v>6.3333333333333339</c:v>
                </c:pt>
                <c:pt idx="5">
                  <c:v>6.9847715736040596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'Q4-Col'!$L$121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'Q4-Col'!$A$122:$A$127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'Q4-Col'!$L$122:$L$127</c:f>
              <c:numCache>
                <c:formatCode>0.00</c:formatCode>
                <c:ptCount val="6"/>
                <c:pt idx="0">
                  <c:v>1.2</c:v>
                </c:pt>
                <c:pt idx="1">
                  <c:v>7.2142857142857144</c:v>
                </c:pt>
                <c:pt idx="2">
                  <c:v>9.5789473684210531</c:v>
                </c:pt>
                <c:pt idx="3">
                  <c:v>9.2692307692307701</c:v>
                </c:pt>
                <c:pt idx="4">
                  <c:v>7.9534883720930241</c:v>
                </c:pt>
                <c:pt idx="5">
                  <c:v>8.8205128205128194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'Q4-Col'!$M$121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'Q4-Col'!$A$122:$A$127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'Q4-Col'!$M$122:$M$127</c:f>
              <c:numCache>
                <c:formatCode>0.00</c:formatCode>
                <c:ptCount val="6"/>
                <c:pt idx="0">
                  <c:v>0.75</c:v>
                </c:pt>
                <c:pt idx="1">
                  <c:v>6.7333333333333343</c:v>
                </c:pt>
                <c:pt idx="2">
                  <c:v>9.5789473684210531</c:v>
                </c:pt>
                <c:pt idx="3">
                  <c:v>9.6399999999999988</c:v>
                </c:pt>
                <c:pt idx="4">
                  <c:v>8.5500000000000007</c:v>
                </c:pt>
                <c:pt idx="5">
                  <c:v>10.043795620437955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'Q4-Col'!$N$121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'Q4-Col'!$A$122:$A$127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'Q4-Col'!$N$122:$N$127</c:f>
              <c:numCache>
                <c:formatCode>0.00</c:formatCode>
                <c:ptCount val="6"/>
                <c:pt idx="0">
                  <c:v>1.2</c:v>
                </c:pt>
                <c:pt idx="1">
                  <c:v>1.3835616438356166</c:v>
                </c:pt>
                <c:pt idx="2">
                  <c:v>2</c:v>
                </c:pt>
                <c:pt idx="3">
                  <c:v>1.8828125</c:v>
                </c:pt>
                <c:pt idx="4">
                  <c:v>1.1875000000000002</c:v>
                </c:pt>
                <c:pt idx="5">
                  <c:v>1.4530095036958817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'Q4-Col'!$O$121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'Q4-Col'!$A$122:$A$127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'Q4-Col'!$O$122:$O$127</c:f>
              <c:numCache>
                <c:formatCode>0.00</c:formatCode>
                <c:ptCount val="6"/>
                <c:pt idx="0">
                  <c:v>2</c:v>
                </c:pt>
                <c:pt idx="1">
                  <c:v>2.4634146341463414</c:v>
                </c:pt>
                <c:pt idx="2">
                  <c:v>2.8888888888888888</c:v>
                </c:pt>
                <c:pt idx="3">
                  <c:v>2.903614457831325</c:v>
                </c:pt>
                <c:pt idx="4">
                  <c:v>2.0479041916167664</c:v>
                </c:pt>
                <c:pt idx="5">
                  <c:v>2.0385185185185182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'Q4-Col'!$P$121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'Q4-Col'!$A$122:$A$127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'Q4-Col'!$P$122:$P$127</c:f>
              <c:numCache>
                <c:formatCode>0.00</c:formatCode>
                <c:ptCount val="6"/>
                <c:pt idx="0">
                  <c:v>2</c:v>
                </c:pt>
                <c:pt idx="1">
                  <c:v>3.2580645161290325</c:v>
                </c:pt>
                <c:pt idx="2">
                  <c:v>2.84375</c:v>
                </c:pt>
                <c:pt idx="3">
                  <c:v>2.9753086419753085</c:v>
                </c:pt>
                <c:pt idx="4">
                  <c:v>2.4428571428571426</c:v>
                </c:pt>
                <c:pt idx="5">
                  <c:v>2.3683304647160068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135424"/>
        <c:axId val="241811840"/>
      </c:lineChart>
      <c:dateAx>
        <c:axId val="92135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41811840"/>
        <c:crosses val="autoZero"/>
        <c:auto val="0"/>
        <c:lblOffset val="100"/>
        <c:baseTimeUnit val="years"/>
      </c:dateAx>
      <c:valAx>
        <c:axId val="2418118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u="none" strike="noStrike" baseline="0">
                    <a:effectLst/>
                  </a:rPr>
                  <a:t>Speedup</a:t>
                </a:r>
                <a:endParaRPr lang="pt-BR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92135424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Q4 - ELL - No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'Q4-NoCol'!$J$121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'Q4-NoCol'!$I$133:$I$138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'Q4-NoCol'!$J$133:$J$138</c:f>
              <c:numCache>
                <c:formatCode>0.00</c:formatCode>
                <c:ptCount val="6"/>
                <c:pt idx="0">
                  <c:v>0.66666666666666663</c:v>
                </c:pt>
                <c:pt idx="1">
                  <c:v>4.2857142857142856</c:v>
                </c:pt>
                <c:pt idx="2">
                  <c:v>4.8947368421052628</c:v>
                </c:pt>
                <c:pt idx="3">
                  <c:v>4.666666666666667</c:v>
                </c:pt>
                <c:pt idx="4">
                  <c:v>6.1282051282051277</c:v>
                </c:pt>
                <c:pt idx="5">
                  <c:v>4.8110599078341014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'Q4-NoCol'!$K$121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'Q4-NoCol'!$I$133:$I$138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'Q4-NoCol'!$K$133:$K$138</c:f>
              <c:numCache>
                <c:formatCode>0.00</c:formatCode>
                <c:ptCount val="6"/>
                <c:pt idx="0">
                  <c:v>0.8</c:v>
                </c:pt>
                <c:pt idx="1">
                  <c:v>4.6153846153846159</c:v>
                </c:pt>
                <c:pt idx="2">
                  <c:v>5.166666666666667</c:v>
                </c:pt>
                <c:pt idx="3">
                  <c:v>4.8275862068965516</c:v>
                </c:pt>
                <c:pt idx="4">
                  <c:v>6.2894736842105265</c:v>
                </c:pt>
                <c:pt idx="5">
                  <c:v>4.8558139534883722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'Q4-NoCol'!$L$121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'Q4-NoCol'!$I$133:$I$138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'Q4-NoCol'!$L$133:$L$138</c:f>
              <c:numCache>
                <c:formatCode>0.00</c:formatCode>
                <c:ptCount val="6"/>
                <c:pt idx="0">
                  <c:v>0.66666666666666663</c:v>
                </c:pt>
                <c:pt idx="1">
                  <c:v>4.6153846153846159</c:v>
                </c:pt>
                <c:pt idx="2">
                  <c:v>5.166666666666667</c:v>
                </c:pt>
                <c:pt idx="3">
                  <c:v>4.666666666666667</c:v>
                </c:pt>
                <c:pt idx="4">
                  <c:v>6.1282051282051277</c:v>
                </c:pt>
                <c:pt idx="5">
                  <c:v>4.8333333333333339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'Q4-NoCol'!$M$121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'Q4-NoCol'!$I$133:$I$138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'Q4-NoCol'!$M$133:$M$138</c:f>
              <c:numCache>
                <c:formatCode>0.00</c:formatCode>
                <c:ptCount val="6"/>
                <c:pt idx="0">
                  <c:v>0.5</c:v>
                </c:pt>
                <c:pt idx="1">
                  <c:v>4.2857142857142856</c:v>
                </c:pt>
                <c:pt idx="2">
                  <c:v>4.8947368421052628</c:v>
                </c:pt>
                <c:pt idx="3">
                  <c:v>4.666666666666667</c:v>
                </c:pt>
                <c:pt idx="4">
                  <c:v>5.8292682926829267</c:v>
                </c:pt>
                <c:pt idx="5">
                  <c:v>4.8110599078341014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'Q4-NoCol'!$N$121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'Q4-NoCol'!$I$133:$I$138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'Q4-NoCol'!$N$133:$N$138</c:f>
              <c:numCache>
                <c:formatCode>0.00</c:formatCode>
                <c:ptCount val="6"/>
                <c:pt idx="0">
                  <c:v>1</c:v>
                </c:pt>
                <c:pt idx="1">
                  <c:v>0.9375</c:v>
                </c:pt>
                <c:pt idx="2">
                  <c:v>0.94897959183673464</c:v>
                </c:pt>
                <c:pt idx="3">
                  <c:v>0.95238095238095255</c:v>
                </c:pt>
                <c:pt idx="4">
                  <c:v>1.0575221238938053</c:v>
                </c:pt>
                <c:pt idx="5">
                  <c:v>0.95342465753424666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'Q4-NoCol'!$O$121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'Q4-NoCol'!$I$133:$I$138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'Q4-NoCol'!$O$133:$O$138</c:f>
              <c:numCache>
                <c:formatCode>0.00</c:formatCode>
                <c:ptCount val="6"/>
                <c:pt idx="0">
                  <c:v>1.3333333333333333</c:v>
                </c:pt>
                <c:pt idx="1">
                  <c:v>1.3636363636363638</c:v>
                </c:pt>
                <c:pt idx="2">
                  <c:v>1.3285714285714285</c:v>
                </c:pt>
                <c:pt idx="3">
                  <c:v>1.3861386138613863</c:v>
                </c:pt>
                <c:pt idx="4">
                  <c:v>1.2989130434782608</c:v>
                </c:pt>
                <c:pt idx="5">
                  <c:v>1.5285505124450951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'Q4-NoCol'!$P$121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'Q4-NoCol'!$I$133:$I$138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'Q4-NoCol'!$P$133:$P$138</c:f>
              <c:numCache>
                <c:formatCode>0.00</c:formatCode>
                <c:ptCount val="6"/>
                <c:pt idx="0">
                  <c:v>1.3333333333333333</c:v>
                </c:pt>
                <c:pt idx="1">
                  <c:v>1.4634146341463414</c:v>
                </c:pt>
                <c:pt idx="2">
                  <c:v>1.5</c:v>
                </c:pt>
                <c:pt idx="3">
                  <c:v>1.5217391304347827</c:v>
                </c:pt>
                <c:pt idx="4">
                  <c:v>1.5126582278481011</c:v>
                </c:pt>
                <c:pt idx="5">
                  <c:v>1.7846153846153847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799040"/>
        <c:axId val="61569280"/>
      </c:lineChart>
      <c:dateAx>
        <c:axId val="57799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1569280"/>
        <c:crosses val="autoZero"/>
        <c:auto val="0"/>
        <c:lblOffset val="100"/>
        <c:baseTimeUnit val="years"/>
      </c:dateAx>
      <c:valAx>
        <c:axId val="615692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u="none" strike="noStrike" baseline="0">
                    <a:effectLst/>
                  </a:rPr>
                  <a:t>Speedup</a:t>
                </a:r>
                <a:endParaRPr lang="pt-BR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57799040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Q4 - ELL -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'Q4-Col'!$J$121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'Q4-Col'!$A$133:$A$138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'Q4-Col'!$J$133:$J$138</c:f>
              <c:numCache>
                <c:formatCode>0.00</c:formatCode>
                <c:ptCount val="6"/>
                <c:pt idx="0">
                  <c:v>0.5714285714285714</c:v>
                </c:pt>
                <c:pt idx="1">
                  <c:v>4</c:v>
                </c:pt>
                <c:pt idx="2">
                  <c:v>4.6499999999999995</c:v>
                </c:pt>
                <c:pt idx="3">
                  <c:v>5</c:v>
                </c:pt>
                <c:pt idx="4">
                  <c:v>5.4318181818181817</c:v>
                </c:pt>
                <c:pt idx="5">
                  <c:v>4.3865546218487399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'Q4-Col'!$K$121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'Q4-Col'!$A$133:$A$138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'Q4-Col'!$K$133:$K$138</c:f>
              <c:numCache>
                <c:formatCode>0.00</c:formatCode>
                <c:ptCount val="6"/>
                <c:pt idx="0">
                  <c:v>0.66666666666666663</c:v>
                </c:pt>
                <c:pt idx="1">
                  <c:v>5</c:v>
                </c:pt>
                <c:pt idx="2">
                  <c:v>5.8125</c:v>
                </c:pt>
                <c:pt idx="3">
                  <c:v>7.0000000000000009</c:v>
                </c:pt>
                <c:pt idx="4">
                  <c:v>7.7096774193548381</c:v>
                </c:pt>
                <c:pt idx="5">
                  <c:v>7.1020408163265314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'Q4-Col'!$L$121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'Q4-Col'!$A$133:$A$138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'Q4-Col'!$L$133:$L$138</c:f>
              <c:numCache>
                <c:formatCode>0.00</c:formatCode>
                <c:ptCount val="6"/>
                <c:pt idx="0">
                  <c:v>0.66666666666666663</c:v>
                </c:pt>
                <c:pt idx="1">
                  <c:v>5.454545454545455</c:v>
                </c:pt>
                <c:pt idx="2">
                  <c:v>6.2</c:v>
                </c:pt>
                <c:pt idx="3">
                  <c:v>7.3684210526315796</c:v>
                </c:pt>
                <c:pt idx="4">
                  <c:v>8.8518518518518512</c:v>
                </c:pt>
                <c:pt idx="5">
                  <c:v>8.9230769230769234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'Q4-Col'!$M$121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'Q4-Col'!$A$133:$A$138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'Q4-Col'!$M$133:$M$138</c:f>
              <c:numCache>
                <c:formatCode>0.00</c:formatCode>
                <c:ptCount val="6"/>
                <c:pt idx="0">
                  <c:v>0.5</c:v>
                </c:pt>
                <c:pt idx="1">
                  <c:v>4.6153846153846159</c:v>
                </c:pt>
                <c:pt idx="2">
                  <c:v>5.8125</c:v>
                </c:pt>
                <c:pt idx="3">
                  <c:v>7.3684210526315796</c:v>
                </c:pt>
                <c:pt idx="4">
                  <c:v>8.5357142857142847</c:v>
                </c:pt>
                <c:pt idx="5">
                  <c:v>9.8490566037735849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'Q4-Col'!$N$121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'Q4-Col'!$A$133:$A$138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'Q4-Col'!$N$133:$N$138</c:f>
              <c:numCache>
                <c:formatCode>0.00</c:formatCode>
                <c:ptCount val="6"/>
                <c:pt idx="0">
                  <c:v>1</c:v>
                </c:pt>
                <c:pt idx="1">
                  <c:v>0.9375</c:v>
                </c:pt>
                <c:pt idx="2">
                  <c:v>0.95876288659793807</c:v>
                </c:pt>
                <c:pt idx="3">
                  <c:v>0.95890410958904126</c:v>
                </c:pt>
                <c:pt idx="4">
                  <c:v>0.84154929577464788</c:v>
                </c:pt>
                <c:pt idx="5">
                  <c:v>1.9155963302752292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'Q4-Col'!$O$121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'Q4-Col'!$A$133:$A$138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'Q4-Col'!$O$133:$O$138</c:f>
              <c:numCache>
                <c:formatCode>0.00</c:formatCode>
                <c:ptCount val="6"/>
                <c:pt idx="0">
                  <c:v>1.3333333333333333</c:v>
                </c:pt>
                <c:pt idx="1">
                  <c:v>1.2</c:v>
                </c:pt>
                <c:pt idx="2">
                  <c:v>1.2916666666666667</c:v>
                </c:pt>
                <c:pt idx="3">
                  <c:v>1.2962962962962965</c:v>
                </c:pt>
                <c:pt idx="4">
                  <c:v>1.4573170731707317</c:v>
                </c:pt>
                <c:pt idx="5">
                  <c:v>1.4439834024896268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'Q4-Col'!$P$121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'Q4-Col'!$A$133:$A$138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'Q4-Col'!$P$133:$P$138</c:f>
              <c:numCache>
                <c:formatCode>0.00</c:formatCode>
                <c:ptCount val="6"/>
                <c:pt idx="0">
                  <c:v>1.3333333333333333</c:v>
                </c:pt>
                <c:pt idx="1">
                  <c:v>1.5384615384615383</c:v>
                </c:pt>
                <c:pt idx="2">
                  <c:v>1.576271186440678</c:v>
                </c:pt>
                <c:pt idx="3">
                  <c:v>1.5730337078651688</c:v>
                </c:pt>
                <c:pt idx="4">
                  <c:v>1.4844720496894408</c:v>
                </c:pt>
                <c:pt idx="5">
                  <c:v>1.7058823529411766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698816"/>
        <c:axId val="61700736"/>
      </c:lineChart>
      <c:dateAx>
        <c:axId val="61698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1700736"/>
        <c:crosses val="autoZero"/>
        <c:auto val="0"/>
        <c:lblOffset val="100"/>
        <c:baseTimeUnit val="years"/>
      </c:dateAx>
      <c:valAx>
        <c:axId val="617007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u="none" strike="noStrike" baseline="0">
                    <a:effectLst/>
                  </a:rPr>
                  <a:t>Speedup</a:t>
                </a:r>
                <a:endParaRPr lang="pt-BR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61698816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Q4 - EIG - No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'Q4-NoCol'!$J$121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'Q4-NoCol'!$I$144:$I$149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'Q4-NoCol'!$J$144:$J$149</c:f>
              <c:numCache>
                <c:formatCode>0.00</c:formatCode>
                <c:ptCount val="6"/>
                <c:pt idx="0">
                  <c:v>1.4285714285714286</c:v>
                </c:pt>
                <c:pt idx="1">
                  <c:v>51.3</c:v>
                </c:pt>
                <c:pt idx="2">
                  <c:v>63.266666666666666</c:v>
                </c:pt>
                <c:pt idx="3">
                  <c:v>69.599999999999994</c:v>
                </c:pt>
                <c:pt idx="4">
                  <c:v>40.016129032258064</c:v>
                </c:pt>
                <c:pt idx="5">
                  <c:v>19.891891891891895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'Q4-NoCol'!$K$121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'Q4-NoCol'!$I$144:$I$149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'Q4-NoCol'!$K$144:$K$149</c:f>
              <c:numCache>
                <c:formatCode>0.00</c:formatCode>
                <c:ptCount val="6"/>
                <c:pt idx="0">
                  <c:v>1.6666666666666667</c:v>
                </c:pt>
                <c:pt idx="1">
                  <c:v>51.3</c:v>
                </c:pt>
                <c:pt idx="2">
                  <c:v>65.448275862068954</c:v>
                </c:pt>
                <c:pt idx="3">
                  <c:v>71.384615384615387</c:v>
                </c:pt>
                <c:pt idx="4">
                  <c:v>39.38095238095238</c:v>
                </c:pt>
                <c:pt idx="5">
                  <c:v>19.539823008849559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'Q4-NoCol'!$L$121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'Q4-NoCol'!$I$144:$I$149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'Q4-NoCol'!$L$144:$L$149</c:f>
              <c:numCache>
                <c:formatCode>0.00</c:formatCode>
                <c:ptCount val="6"/>
                <c:pt idx="0">
                  <c:v>1.6666666666666667</c:v>
                </c:pt>
                <c:pt idx="1">
                  <c:v>51.3</c:v>
                </c:pt>
                <c:pt idx="2">
                  <c:v>65.448275862068954</c:v>
                </c:pt>
                <c:pt idx="3">
                  <c:v>67.902439024390233</c:v>
                </c:pt>
                <c:pt idx="4">
                  <c:v>39.38095238095238</c:v>
                </c:pt>
                <c:pt idx="5">
                  <c:v>19.714285714285715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'Q4-NoCol'!$M$121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'Q4-NoCol'!$I$144:$I$149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'Q4-NoCol'!$M$144:$M$149</c:f>
              <c:numCache>
                <c:formatCode>0.00</c:formatCode>
                <c:ptCount val="6"/>
                <c:pt idx="0">
                  <c:v>1.25</c:v>
                </c:pt>
                <c:pt idx="1">
                  <c:v>48.857142857142854</c:v>
                </c:pt>
                <c:pt idx="2">
                  <c:v>65.448275862068954</c:v>
                </c:pt>
                <c:pt idx="3">
                  <c:v>69.599999999999994</c:v>
                </c:pt>
                <c:pt idx="4">
                  <c:v>40.016129032258064</c:v>
                </c:pt>
                <c:pt idx="5">
                  <c:v>19.283842794759828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'Q4-NoCol'!$N$121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'Q4-NoCol'!$I$144:$I$149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'Q4-NoCol'!$N$144:$N$149</c:f>
              <c:numCache>
                <c:formatCode>0.00</c:formatCode>
                <c:ptCount val="6"/>
                <c:pt idx="0">
                  <c:v>1.1111111111111112</c:v>
                </c:pt>
                <c:pt idx="1">
                  <c:v>1.0416243654822335</c:v>
                </c:pt>
                <c:pt idx="2">
                  <c:v>1.0468836183121897</c:v>
                </c:pt>
                <c:pt idx="3">
                  <c:v>0.99286733238231095</c:v>
                </c:pt>
                <c:pt idx="4">
                  <c:v>0.8413021363173957</c:v>
                </c:pt>
                <c:pt idx="5">
                  <c:v>1.019625952435927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'Q4-NoCol'!$O$121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'Q4-NoCol'!$I$144:$I$149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'Q4-NoCol'!$O$144:$O$149</c:f>
              <c:numCache>
                <c:formatCode>0.00</c:formatCode>
                <c:ptCount val="6"/>
                <c:pt idx="0">
                  <c:v>0.90909090909090917</c:v>
                </c:pt>
                <c:pt idx="1">
                  <c:v>1.1103896103896103</c:v>
                </c:pt>
                <c:pt idx="2">
                  <c:v>1.0215285252960171</c:v>
                </c:pt>
                <c:pt idx="3">
                  <c:v>1.2088580112896221</c:v>
                </c:pt>
                <c:pt idx="4">
                  <c:v>0.9295616335706256</c:v>
                </c:pt>
                <c:pt idx="5">
                  <c:v>1.1157150075795856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'Q4-NoCol'!$P$121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'Q4-NoCol'!$I$144:$I$149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'Q4-NoCol'!$P$144:$P$149</c:f>
              <c:numCache>
                <c:formatCode>0.00</c:formatCode>
                <c:ptCount val="6"/>
                <c:pt idx="0">
                  <c:v>1.1111111111111112</c:v>
                </c:pt>
                <c:pt idx="1">
                  <c:v>1.939508506616257</c:v>
                </c:pt>
                <c:pt idx="2">
                  <c:v>1.5751037344398338</c:v>
                </c:pt>
                <c:pt idx="3">
                  <c:v>1.207285342584562</c:v>
                </c:pt>
                <c:pt idx="4">
                  <c:v>0.71477960242005179</c:v>
                </c:pt>
                <c:pt idx="5">
                  <c:v>1.0158730158730158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546880"/>
        <c:axId val="64720896"/>
      </c:lineChart>
      <c:dateAx>
        <c:axId val="63546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4720896"/>
        <c:crosses val="autoZero"/>
        <c:auto val="0"/>
        <c:lblOffset val="100"/>
        <c:baseTimeUnit val="years"/>
      </c:dateAx>
      <c:valAx>
        <c:axId val="647208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Speedup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63546880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Q4 - EIG -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'Q4-Col'!$J$121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'Q4-Col'!$A$144:$A$149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'Q4-Col'!$J$144:$J$149</c:f>
              <c:numCache>
                <c:formatCode>0.00</c:formatCode>
                <c:ptCount val="6"/>
                <c:pt idx="0">
                  <c:v>1.1111111111111112</c:v>
                </c:pt>
                <c:pt idx="1">
                  <c:v>46.63636363636364</c:v>
                </c:pt>
                <c:pt idx="2">
                  <c:v>61.225806451612904</c:v>
                </c:pt>
                <c:pt idx="3">
                  <c:v>64.744186046511629</c:v>
                </c:pt>
                <c:pt idx="4">
                  <c:v>33.527027027027025</c:v>
                </c:pt>
                <c:pt idx="5">
                  <c:v>15.942238267148014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'Q4-Col'!$K$121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'Q4-Col'!$A$144:$A$149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'Q4-Col'!$K$144:$K$149</c:f>
              <c:numCache>
                <c:formatCode>0.00</c:formatCode>
                <c:ptCount val="6"/>
                <c:pt idx="0">
                  <c:v>1.4285714285714286</c:v>
                </c:pt>
                <c:pt idx="1">
                  <c:v>60.352941176470587</c:v>
                </c:pt>
                <c:pt idx="2">
                  <c:v>82.521739130434781</c:v>
                </c:pt>
                <c:pt idx="3">
                  <c:v>95.999999999999986</c:v>
                </c:pt>
                <c:pt idx="4">
                  <c:v>49.62</c:v>
                </c:pt>
                <c:pt idx="5">
                  <c:v>25.234285714285718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'Q4-Col'!$L$121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'Q4-Col'!$A$144:$A$149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'Q4-Col'!$L$144:$L$149</c:f>
              <c:numCache>
                <c:formatCode>0.00</c:formatCode>
                <c:ptCount val="6"/>
                <c:pt idx="0">
                  <c:v>1.4285714285714286</c:v>
                </c:pt>
                <c:pt idx="1">
                  <c:v>73.285714285714292</c:v>
                </c:pt>
                <c:pt idx="2">
                  <c:v>99.89473684210526</c:v>
                </c:pt>
                <c:pt idx="3">
                  <c:v>107.07692307692308</c:v>
                </c:pt>
                <c:pt idx="4">
                  <c:v>59.071428571428562</c:v>
                </c:pt>
                <c:pt idx="5">
                  <c:v>31.319148936170219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'Q4-Col'!$M$121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'Q4-Col'!$A$144:$A$149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'Q4-Col'!$M$144:$M$149</c:f>
              <c:numCache>
                <c:formatCode>0.00</c:formatCode>
                <c:ptCount val="6"/>
                <c:pt idx="0">
                  <c:v>1.25</c:v>
                </c:pt>
                <c:pt idx="1">
                  <c:v>68.400000000000006</c:v>
                </c:pt>
                <c:pt idx="2">
                  <c:v>99.89473684210526</c:v>
                </c:pt>
                <c:pt idx="3">
                  <c:v>115.99999999999999</c:v>
                </c:pt>
                <c:pt idx="4">
                  <c:v>65.28947368421052</c:v>
                </c:pt>
                <c:pt idx="5">
                  <c:v>35.328000000000003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'Q4-Col'!$N$121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'Q4-Col'!$A$144:$A$149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'Q4-Col'!$N$144:$N$149</c:f>
              <c:numCache>
                <c:formatCode>0.00</c:formatCode>
                <c:ptCount val="6"/>
                <c:pt idx="0">
                  <c:v>0.7142857142857143</c:v>
                </c:pt>
                <c:pt idx="1">
                  <c:v>0.83279220779220786</c:v>
                </c:pt>
                <c:pt idx="2">
                  <c:v>0.89486091466289486</c:v>
                </c:pt>
                <c:pt idx="3">
                  <c:v>0.79702261666189522</c:v>
                </c:pt>
                <c:pt idx="4">
                  <c:v>0.53137716855857786</c:v>
                </c:pt>
                <c:pt idx="5">
                  <c:v>0.61036627505183139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'Q4-Col'!$O$121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'Q4-Col'!$A$144:$A$149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'Q4-Col'!$O$144:$O$149</c:f>
              <c:numCache>
                <c:formatCode>0.00</c:formatCode>
                <c:ptCount val="6"/>
                <c:pt idx="0">
                  <c:v>0.47619047619047616</c:v>
                </c:pt>
                <c:pt idx="1">
                  <c:v>0.87767322497861422</c:v>
                </c:pt>
                <c:pt idx="2">
                  <c:v>0.93728395061728398</c:v>
                </c:pt>
                <c:pt idx="3">
                  <c:v>0.82931188561215363</c:v>
                </c:pt>
                <c:pt idx="4">
                  <c:v>0.56734507203292928</c:v>
                </c:pt>
                <c:pt idx="5">
                  <c:v>0.76256259713348296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'Q4-Col'!$P$121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'Q4-Col'!$A$144:$A$149</c:f>
              <c:numCache>
                <c:formatCode>General</c:formatCode>
                <c:ptCount val="6"/>
                <c:pt idx="0">
                  <c:v>578</c:v>
                </c:pt>
                <c:pt idx="1">
                  <c:v>8450</c:v>
                </c:pt>
                <c:pt idx="2">
                  <c:v>13122</c:v>
                </c:pt>
                <c:pt idx="3">
                  <c:v>18818</c:v>
                </c:pt>
                <c:pt idx="4">
                  <c:v>33282</c:v>
                </c:pt>
                <c:pt idx="5">
                  <c:v>132098</c:v>
                </c:pt>
              </c:numCache>
            </c:numRef>
          </c:cat>
          <c:val>
            <c:numRef>
              <c:f>'Q4-Col'!$P$144:$P$149</c:f>
              <c:numCache>
                <c:formatCode>0.00</c:formatCode>
                <c:ptCount val="6"/>
                <c:pt idx="0">
                  <c:v>0.58823529411764708</c:v>
                </c:pt>
                <c:pt idx="1">
                  <c:v>0.83686786296900495</c:v>
                </c:pt>
                <c:pt idx="2">
                  <c:v>0.79614093959731547</c:v>
                </c:pt>
                <c:pt idx="3">
                  <c:v>0.77743647025970397</c:v>
                </c:pt>
                <c:pt idx="4">
                  <c:v>0.53993471164309037</c:v>
                </c:pt>
                <c:pt idx="5">
                  <c:v>0.70028544243577551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850176"/>
        <c:axId val="66032000"/>
      </c:lineChart>
      <c:dateAx>
        <c:axId val="64850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6032000"/>
        <c:crosses val="autoZero"/>
        <c:auto val="0"/>
        <c:lblOffset val="100"/>
        <c:baseTimeUnit val="years"/>
      </c:dateAx>
      <c:valAx>
        <c:axId val="66032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u="none" strike="noStrike" baseline="0">
                    <a:effectLst/>
                  </a:rPr>
                  <a:t>Speedup</a:t>
                </a:r>
                <a:endParaRPr lang="pt-BR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64850176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Brick20 - CSR - No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'Brk20-NoCol '!$J$109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'Brk20-NoCol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'!$J$110:$J$114</c:f>
              <c:numCache>
                <c:formatCode>0.00</c:formatCode>
                <c:ptCount val="5"/>
                <c:pt idx="0">
                  <c:v>5.4827586206896548</c:v>
                </c:pt>
                <c:pt idx="1">
                  <c:v>4.3777173913043477</c:v>
                </c:pt>
                <c:pt idx="2">
                  <c:v>3.9030373831775704</c:v>
                </c:pt>
                <c:pt idx="3">
                  <c:v>5.8172157279489909</c:v>
                </c:pt>
                <c:pt idx="4">
                  <c:v>7.5979966611018366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'Brk20-NoCol '!$K$109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'Brk20-NoCol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'!$K$110:$K$114</c:f>
              <c:numCache>
                <c:formatCode>0.00</c:formatCode>
                <c:ptCount val="5"/>
                <c:pt idx="0">
                  <c:v>4.1032258064516132</c:v>
                </c:pt>
                <c:pt idx="1">
                  <c:v>3.517467248908297</c:v>
                </c:pt>
                <c:pt idx="2">
                  <c:v>9.0297297297297305</c:v>
                </c:pt>
                <c:pt idx="3">
                  <c:v>8.4868217054263564</c:v>
                </c:pt>
                <c:pt idx="4">
                  <c:v>7.5903935957304869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'Brk20-NoCol '!$L$109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'Brk20-NoCol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'!$L$110:$L$114</c:f>
              <c:numCache>
                <c:formatCode>0.00</c:formatCode>
                <c:ptCount val="5"/>
                <c:pt idx="0">
                  <c:v>4.1568627450980395</c:v>
                </c:pt>
                <c:pt idx="1">
                  <c:v>3.5328947368421053</c:v>
                </c:pt>
                <c:pt idx="2">
                  <c:v>8.9571045576407506</c:v>
                </c:pt>
                <c:pt idx="3">
                  <c:v>8.473684210526315</c:v>
                </c:pt>
                <c:pt idx="4">
                  <c:v>7.5077532167601451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'Brk20-NoCol '!$M$109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'Brk20-NoCol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'!$M$110:$M$114</c:f>
              <c:numCache>
                <c:formatCode>0.00</c:formatCode>
                <c:ptCount val="5"/>
                <c:pt idx="0">
                  <c:v>4.2119205298013247</c:v>
                </c:pt>
                <c:pt idx="1">
                  <c:v>3.7205542725173211</c:v>
                </c:pt>
                <c:pt idx="2">
                  <c:v>6.7358870967741939</c:v>
                </c:pt>
                <c:pt idx="3">
                  <c:v>8.4605873261205566</c:v>
                </c:pt>
                <c:pt idx="4">
                  <c:v>7.407552083333333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'Brk20-NoCol '!$N$109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'Brk20-NoCol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'!$N$110:$N$114</c:f>
              <c:numCache>
                <c:formatCode>0.00</c:formatCode>
                <c:ptCount val="5"/>
                <c:pt idx="0">
                  <c:v>1.7472527472527473</c:v>
                </c:pt>
                <c:pt idx="1">
                  <c:v>1.7549019607843137</c:v>
                </c:pt>
                <c:pt idx="2">
                  <c:v>2.1118836915297092</c:v>
                </c:pt>
                <c:pt idx="3">
                  <c:v>2.05249343832021</c:v>
                </c:pt>
                <c:pt idx="4">
                  <c:v>1.782268170426065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'Brk20-NoCol '!$O$109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'Brk20-NoCol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'!$O$110:$O$114</c:f>
              <c:numCache>
                <c:formatCode>0.00</c:formatCode>
                <c:ptCount val="5"/>
                <c:pt idx="0">
                  <c:v>2.5138339920948618</c:v>
                </c:pt>
                <c:pt idx="1">
                  <c:v>2.429864253393665</c:v>
                </c:pt>
                <c:pt idx="2">
                  <c:v>2.9540229885057472</c:v>
                </c:pt>
                <c:pt idx="3">
                  <c:v>2.8569937369519836</c:v>
                </c:pt>
                <c:pt idx="4">
                  <c:v>2.5847342117219445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'Brk20-NoCol '!$P$109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'Brk20-NoCol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'!$P$110:$P$114</c:f>
              <c:numCache>
                <c:formatCode>0.00</c:formatCode>
                <c:ptCount val="5"/>
                <c:pt idx="0">
                  <c:v>2.6610878661087867</c:v>
                </c:pt>
                <c:pt idx="1">
                  <c:v>3.0453686200378072</c:v>
                </c:pt>
                <c:pt idx="2">
                  <c:v>3.7708803611738149</c:v>
                </c:pt>
                <c:pt idx="3">
                  <c:v>3.7137042062415198</c:v>
                </c:pt>
                <c:pt idx="4">
                  <c:v>3.2662552031003305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733056"/>
        <c:axId val="55669120"/>
      </c:lineChart>
      <c:dateAx>
        <c:axId val="547330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5669120"/>
        <c:crosses val="autoZero"/>
        <c:auto val="0"/>
        <c:lblOffset val="100"/>
        <c:baseTimeUnit val="years"/>
      </c:dateAx>
      <c:valAx>
        <c:axId val="556691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Speedup</a:t>
                </a:r>
                <a:endParaRPr lang="pt-BR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54733056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Brick20 - CSR -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'Brk20-Col '!$J$109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'Brk20-Col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'!$J$110:$J$114</c:f>
              <c:numCache>
                <c:formatCode>0.00</c:formatCode>
                <c:ptCount val="5"/>
                <c:pt idx="0">
                  <c:v>4.8923076923076918</c:v>
                </c:pt>
                <c:pt idx="1">
                  <c:v>4.2960000000000003</c:v>
                </c:pt>
                <c:pt idx="2">
                  <c:v>3.7039911308203992</c:v>
                </c:pt>
                <c:pt idx="3">
                  <c:v>7.045045045045045</c:v>
                </c:pt>
                <c:pt idx="4">
                  <c:v>7.1068082448469712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'Brk20-Col '!$K$109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'Brk20-Col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'!$K$110:$K$114</c:f>
              <c:numCache>
                <c:formatCode>0.00</c:formatCode>
                <c:ptCount val="5"/>
                <c:pt idx="0">
                  <c:v>3.8780487804878048</c:v>
                </c:pt>
                <c:pt idx="1">
                  <c:v>2.7305084745762711</c:v>
                </c:pt>
                <c:pt idx="2">
                  <c:v>7.5931818181818187</c:v>
                </c:pt>
                <c:pt idx="3">
                  <c:v>12.730232558139535</c:v>
                </c:pt>
                <c:pt idx="4">
                  <c:v>11.366633366633367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'Brk20-Col '!$L$109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'Brk20-Col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'!$L$110:$L$114</c:f>
              <c:numCache>
                <c:formatCode>0.00</c:formatCode>
                <c:ptCount val="5"/>
                <c:pt idx="0">
                  <c:v>4.8549618320610683</c:v>
                </c:pt>
                <c:pt idx="1">
                  <c:v>3.4059196617336154</c:v>
                </c:pt>
                <c:pt idx="2">
                  <c:v>2.9410211267605639</c:v>
                </c:pt>
                <c:pt idx="3">
                  <c:v>15.376404494382024</c:v>
                </c:pt>
                <c:pt idx="4">
                  <c:v>13.758162031438937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'Brk20-Col '!$M$109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'Brk20-Col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'!$M$110:$M$114</c:f>
              <c:numCache>
                <c:formatCode>0.00</c:formatCode>
                <c:ptCount val="5"/>
                <c:pt idx="0">
                  <c:v>4.3265306122448983</c:v>
                </c:pt>
                <c:pt idx="1">
                  <c:v>3.9679802955665022</c:v>
                </c:pt>
                <c:pt idx="2">
                  <c:v>2.9102787456445998</c:v>
                </c:pt>
                <c:pt idx="3">
                  <c:v>5.3352826510721245</c:v>
                </c:pt>
                <c:pt idx="4">
                  <c:v>14.25814536340852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'Brk20-Col '!$N$109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'Brk20-Col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'!$N$110:$N$114</c:f>
              <c:numCache>
                <c:formatCode>0.00</c:formatCode>
                <c:ptCount val="5"/>
                <c:pt idx="0">
                  <c:v>1.5626535626535627</c:v>
                </c:pt>
                <c:pt idx="1">
                  <c:v>1.4930491195551436</c:v>
                </c:pt>
                <c:pt idx="2">
                  <c:v>1.9946268656716419</c:v>
                </c:pt>
                <c:pt idx="3">
                  <c:v>2.0154639175257731</c:v>
                </c:pt>
                <c:pt idx="4">
                  <c:v>1.8206256500520042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'Brk20-Col '!$O$109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'Brk20-Col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'!$O$110:$O$114</c:f>
              <c:numCache>
                <c:formatCode>0.00</c:formatCode>
                <c:ptCount val="5"/>
                <c:pt idx="0">
                  <c:v>2.2714285714285714</c:v>
                </c:pt>
                <c:pt idx="1">
                  <c:v>2.1169513797634689</c:v>
                </c:pt>
                <c:pt idx="2">
                  <c:v>1.9413131900058105</c:v>
                </c:pt>
                <c:pt idx="3">
                  <c:v>2.8901795142555442</c:v>
                </c:pt>
                <c:pt idx="4">
                  <c:v>2.5400156267440566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'Brk20-Col '!$P$109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'Brk20-Col '!$A$110:$A$114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'Brk20-Col '!$P$110:$P$114</c:f>
              <c:numCache>
                <c:formatCode>0.00</c:formatCode>
                <c:ptCount val="5"/>
                <c:pt idx="0">
                  <c:v>2.7179487179487176</c:v>
                </c:pt>
                <c:pt idx="1">
                  <c:v>2.5450236966824642</c:v>
                </c:pt>
                <c:pt idx="2">
                  <c:v>2.2422818791946311</c:v>
                </c:pt>
                <c:pt idx="3">
                  <c:v>2.5484171322160147</c:v>
                </c:pt>
                <c:pt idx="4">
                  <c:v>3.2994055386399883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854208"/>
        <c:axId val="66231296"/>
      </c:lineChart>
      <c:dateAx>
        <c:axId val="578542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6231296"/>
        <c:crosses val="autoZero"/>
        <c:auto val="0"/>
        <c:lblOffset val="100"/>
        <c:baseTimeUnit val="years"/>
      </c:dateAx>
      <c:valAx>
        <c:axId val="662312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Speedup</a:t>
                </a:r>
                <a:endParaRPr lang="pt-BR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57854208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sz="1800" b="1" i="0" u="none" strike="noStrike" baseline="0">
                <a:effectLst/>
              </a:rPr>
              <a:t>Speedup - Brick20 - ELL - No </a:t>
            </a:r>
            <a:r>
              <a:rPr lang="pt-BR"/>
              <a:t>Coloring - 3GPts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'Brk20-NoCol '!$J$109</c:f>
              <c:strCache>
                <c:ptCount val="1"/>
                <c:pt idx="0">
                  <c:v>GPU_1</c:v>
                </c:pt>
              </c:strCache>
            </c:strRef>
          </c:tx>
          <c:cat>
            <c:numRef>
              <c:f>'Brk20-NoCol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'!$J$120:$J$124</c:f>
              <c:numCache>
                <c:formatCode>0.00</c:formatCode>
                <c:ptCount val="5"/>
                <c:pt idx="0">
                  <c:v>17.0625</c:v>
                </c:pt>
                <c:pt idx="1">
                  <c:v>19.409090909090907</c:v>
                </c:pt>
                <c:pt idx="2">
                  <c:v>19.920634920634917</c:v>
                </c:pt>
                <c:pt idx="3">
                  <c:v>20.355140186915886</c:v>
                </c:pt>
                <c:pt idx="4">
                  <c:v>16.45187601957586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'Brk20-NoCol '!$K$109</c:f>
              <c:strCache>
                <c:ptCount val="1"/>
                <c:pt idx="0">
                  <c:v>GPU_2</c:v>
                </c:pt>
              </c:strCache>
            </c:strRef>
          </c:tx>
          <c:cat>
            <c:numRef>
              <c:f>'Brk20-NoCol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'!$K$120:$K$124</c:f>
              <c:numCache>
                <c:formatCode>0.00</c:formatCode>
                <c:ptCount val="5"/>
                <c:pt idx="0">
                  <c:v>17.0625</c:v>
                </c:pt>
                <c:pt idx="1">
                  <c:v>20.015625</c:v>
                </c:pt>
                <c:pt idx="2">
                  <c:v>20.079999999999998</c:v>
                </c:pt>
                <c:pt idx="3">
                  <c:v>20.547169811320753</c:v>
                </c:pt>
                <c:pt idx="4">
                  <c:v>16.318770226537218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'Brk20-NoCol '!$L$109</c:f>
              <c:strCache>
                <c:ptCount val="1"/>
                <c:pt idx="0">
                  <c:v>GPU_3</c:v>
                </c:pt>
              </c:strCache>
            </c:strRef>
          </c:tx>
          <c:cat>
            <c:numRef>
              <c:f>'Brk20-NoCol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'!$L$120:$L$124</c:f>
              <c:numCache>
                <c:formatCode>0.00</c:formatCode>
                <c:ptCount val="5"/>
                <c:pt idx="0">
                  <c:v>17.612903225806452</c:v>
                </c:pt>
                <c:pt idx="1">
                  <c:v>17.791666666666668</c:v>
                </c:pt>
                <c:pt idx="2">
                  <c:v>20.079999999999998</c:v>
                </c:pt>
                <c:pt idx="3">
                  <c:v>20.450704225352112</c:v>
                </c:pt>
                <c:pt idx="4">
                  <c:v>16.492232215862632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'Brk20-NoCol '!$M$109</c:f>
              <c:strCache>
                <c:ptCount val="1"/>
                <c:pt idx="0">
                  <c:v>GPU_4</c:v>
                </c:pt>
              </c:strCache>
            </c:strRef>
          </c:tx>
          <c:cat>
            <c:numRef>
              <c:f>'Brk20-NoCol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'!$M$120:$M$124</c:f>
              <c:numCache>
                <c:formatCode>0.00</c:formatCode>
                <c:ptCount val="5"/>
                <c:pt idx="0">
                  <c:v>17.0625</c:v>
                </c:pt>
                <c:pt idx="1">
                  <c:v>19.707692307692305</c:v>
                </c:pt>
                <c:pt idx="2">
                  <c:v>19.920634920634917</c:v>
                </c:pt>
                <c:pt idx="3">
                  <c:v>20.355140186915886</c:v>
                </c:pt>
                <c:pt idx="4">
                  <c:v>16.358475263584754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'Brk20-NoCol '!$N$109</c:f>
              <c:strCache>
                <c:ptCount val="1"/>
                <c:pt idx="0">
                  <c:v>CPU_2</c:v>
                </c:pt>
              </c:strCache>
            </c:strRef>
          </c:tx>
          <c:cat>
            <c:numRef>
              <c:f>'Brk20-NoCol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'!$N$120:$N$124</c:f>
              <c:numCache>
                <c:formatCode>0.00</c:formatCode>
                <c:ptCount val="5"/>
                <c:pt idx="0">
                  <c:v>1.7115987460815048</c:v>
                </c:pt>
                <c:pt idx="1">
                  <c:v>1.5873605947955389</c:v>
                </c:pt>
                <c:pt idx="2">
                  <c:v>1.6172680412371132</c:v>
                </c:pt>
                <c:pt idx="3">
                  <c:v>1.6314606741573034</c:v>
                </c:pt>
                <c:pt idx="4">
                  <c:v>1.6156680551105416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'Brk20-NoCol '!$O$109</c:f>
              <c:strCache>
                <c:ptCount val="1"/>
                <c:pt idx="0">
                  <c:v>CPU_3</c:v>
                </c:pt>
              </c:strCache>
            </c:strRef>
          </c:tx>
          <c:cat>
            <c:numRef>
              <c:f>'Brk20-NoCol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'!$O$120:$O$124</c:f>
              <c:numCache>
                <c:formatCode>0.00</c:formatCode>
                <c:ptCount val="5"/>
                <c:pt idx="0">
                  <c:v>2.3433476394849784</c:v>
                </c:pt>
                <c:pt idx="1">
                  <c:v>2.3461538461538458</c:v>
                </c:pt>
                <c:pt idx="2">
                  <c:v>2.3882017126546145</c:v>
                </c:pt>
                <c:pt idx="3">
                  <c:v>2.4417040358744395</c:v>
                </c:pt>
                <c:pt idx="4">
                  <c:v>2.3805027735158739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'Brk20-NoCol '!$P$109</c:f>
              <c:strCache>
                <c:ptCount val="1"/>
                <c:pt idx="0">
                  <c:v>CPU_4</c:v>
                </c:pt>
              </c:strCache>
            </c:strRef>
          </c:tx>
          <c:cat>
            <c:numRef>
              <c:f>'Brk20-NoCol '!$A$120:$A$124</c:f>
              <c:numCache>
                <c:formatCode>General</c:formatCode>
                <c:ptCount val="5"/>
                <c:pt idx="0">
                  <c:v>3675</c:v>
                </c:pt>
                <c:pt idx="1">
                  <c:v>8019</c:v>
                </c:pt>
                <c:pt idx="2">
                  <c:v>14883</c:v>
                </c:pt>
                <c:pt idx="3">
                  <c:v>24843</c:v>
                </c:pt>
                <c:pt idx="4">
                  <c:v>107163</c:v>
                </c:pt>
              </c:numCache>
            </c:numRef>
          </c:cat>
          <c:val>
            <c:numRef>
              <c:f>'Brk20-NoCol '!$P$120:$P$124</c:f>
              <c:numCache>
                <c:formatCode>0.00</c:formatCode>
                <c:ptCount val="5"/>
                <c:pt idx="0">
                  <c:v>3.192982456140351</c:v>
                </c:pt>
                <c:pt idx="1">
                  <c:v>3.0283687943262412</c:v>
                </c:pt>
                <c:pt idx="2">
                  <c:v>3.1374999999999997</c:v>
                </c:pt>
                <c:pt idx="3">
                  <c:v>3.1248206599713058</c:v>
                </c:pt>
                <c:pt idx="4">
                  <c:v>3.102122423869579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54784"/>
        <c:axId val="55689984"/>
      </c:lineChart>
      <c:dateAx>
        <c:axId val="76547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Degrees of Freedom</a:t>
                </a:r>
                <a:endParaRPr lang="pt-B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5689984"/>
        <c:crosses val="autoZero"/>
        <c:auto val="0"/>
        <c:lblOffset val="100"/>
        <c:baseTimeUnit val="years"/>
      </c:dateAx>
      <c:valAx>
        <c:axId val="556899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 sz="1000" b="1" i="0" u="none" strike="noStrike" baseline="0">
                    <a:effectLst/>
                  </a:rPr>
                  <a:t>Speedup</a:t>
                </a:r>
                <a:endParaRPr lang="pt-BR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7654784"/>
        <c:crosses val="autoZero"/>
        <c:crossBetween val="midCat"/>
      </c:valAx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2C843-14AC-4B0B-A501-E57222F25EE9}" type="datetimeFigureOut">
              <a:rPr lang="pt-BR" smtClean="0"/>
              <a:pPr/>
              <a:t>18/04/2013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1F0D0-7BE8-40F5-AFD4-FA71ADE69AE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62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Moore’s Law, Memory wall, Clock wall, Instruction Wall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Memory caches</a:t>
            </a:r>
            <a:r>
              <a:rPr lang="en-US" baseline="0" dirty="0" smtClean="0"/>
              <a:t> and the advent of hierarchical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Memory caches</a:t>
            </a:r>
            <a:r>
              <a:rPr lang="en-US" baseline="0" dirty="0" smtClean="0"/>
              <a:t> and the advent of hierarchical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CELL-BE, </a:t>
            </a:r>
            <a:r>
              <a:rPr lang="en-US" dirty="0" err="1" smtClean="0"/>
              <a:t>intel</a:t>
            </a:r>
            <a:r>
              <a:rPr lang="en-US" baseline="0" dirty="0" smtClean="0"/>
              <a:t> 80 processor research project, </a:t>
            </a:r>
            <a:r>
              <a:rPr lang="en-US" baseline="0" dirty="0" err="1" smtClean="0"/>
              <a:t>llhano</a:t>
            </a:r>
            <a:r>
              <a:rPr lang="en-US" baseline="0" dirty="0" smtClean="0"/>
              <a:t> APU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Cypress </a:t>
            </a:r>
            <a:r>
              <a:rPr lang="en-US" baseline="0" dirty="0" smtClean="0"/>
              <a:t>low-level GPU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Explains how platform agnostic OpenCL code is mapped to a device specific Instruction Set Architecture.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</a:t>
            </a:r>
            <a:r>
              <a:rPr lang="en-US" baseline="0" dirty="0" smtClean="0"/>
              <a:t>he mapping of the AMD GPU memory components to the </a:t>
            </a:r>
            <a:r>
              <a:rPr lang="en-US" dirty="0" smtClean="0"/>
              <a:t>OpenCL terminology.</a:t>
            </a:r>
          </a:p>
          <a:p>
            <a:r>
              <a:rPr lang="en-US" dirty="0" smtClean="0"/>
              <a:t>Architecturally this</a:t>
            </a:r>
            <a:r>
              <a:rPr lang="en-US" baseline="0" dirty="0" smtClean="0"/>
              <a:t> is similar for AMD and Nvidia except that each ones have their own vendor specific names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Similar types of memory are mapped to local memory for both AMD and Nvidia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converge back to the OpenCL terminology to understand how the AMD GPU maps onto the OpenCL processing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Discusses</a:t>
            </a:r>
            <a:r>
              <a:rPr lang="en-US" baseline="0" dirty="0" smtClean="0"/>
              <a:t> an optimal kernel to show how irrespective of the different underlying architecture, an optimum program for both AMD and Nvidia would have similar 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Cypress </a:t>
            </a:r>
            <a:r>
              <a:rPr lang="en-US" baseline="0" dirty="0" smtClean="0"/>
              <a:t>low-level GPU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lead to current</a:t>
            </a:r>
            <a:r>
              <a:rPr lang="en-US" baseline="0" dirty="0" smtClean="0"/>
              <a:t> GPU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 of vector processors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Cypress </a:t>
            </a:r>
            <a:r>
              <a:rPr lang="en-US" baseline="0" dirty="0" smtClean="0"/>
              <a:t>low-level GPU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SIMD engine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SIMT Execution mode which shows</a:t>
            </a:r>
            <a:r>
              <a:rPr lang="en-US" baseline="0" dirty="0" smtClean="0"/>
              <a:t> how different threads execute the same instruction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Memory caches</a:t>
            </a:r>
            <a:r>
              <a:rPr lang="en-US" baseline="0" dirty="0" smtClean="0"/>
              <a:t> and the advent of hierarchical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Memory caches</a:t>
            </a:r>
            <a:r>
              <a:rPr lang="en-US" baseline="0" dirty="0" smtClean="0"/>
              <a:t> and the advent of hierarchical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1DEC3-126F-B74B-B3B3-5A73FC42FA2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lvm.org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209800"/>
            <a:ext cx="6477000" cy="365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Uma </a:t>
            </a:r>
            <a:r>
              <a:rPr lang="en-US" dirty="0" err="1" smtClean="0"/>
              <a:t>implementação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Finitos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Matrizes</a:t>
            </a:r>
            <a:r>
              <a:rPr lang="en-US" dirty="0" smtClean="0"/>
              <a:t> </a:t>
            </a:r>
            <a:r>
              <a:rPr lang="en-US" dirty="0" err="1" smtClean="0"/>
              <a:t>esparsas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GPU e </a:t>
            </a:r>
            <a:r>
              <a:rPr lang="en-US" dirty="0" err="1" smtClean="0"/>
              <a:t>opencl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FRANCISCO PAULO DE ABOIM</a:t>
            </a:r>
            <a:endParaRPr lang="pt-BR" dirty="0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Arquitetura</a:t>
            </a:r>
            <a:r>
              <a:rPr lang="en-US" dirty="0" smtClean="0"/>
              <a:t> de Hardware AMD Radeon 5870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5486400" y="1752600"/>
            <a:ext cx="3454401" cy="415289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/>
              <a:t>AMD 5870 ( Cypress Core ):</a:t>
            </a:r>
          </a:p>
          <a:p>
            <a:r>
              <a:rPr lang="en-US" sz="2000" dirty="0" smtClean="0"/>
              <a:t>20 SIMD engines</a:t>
            </a:r>
          </a:p>
          <a:p>
            <a:r>
              <a:rPr lang="en-US" sz="2000" dirty="0" smtClean="0"/>
              <a:t>16 SIMD units per core</a:t>
            </a:r>
          </a:p>
          <a:p>
            <a:r>
              <a:rPr lang="en-US" sz="2000" dirty="0" smtClean="0"/>
              <a:t>5 multiply-adds per functional unit (VLIW processing)</a:t>
            </a:r>
          </a:p>
          <a:p>
            <a:r>
              <a:rPr lang="en-US" sz="2000" dirty="0" smtClean="0"/>
              <a:t>2.72 Teraflops Single Precision</a:t>
            </a:r>
          </a:p>
          <a:p>
            <a:r>
              <a:rPr lang="en-US" sz="2000" dirty="0" smtClean="0"/>
              <a:t>544 Gigaflops Double Precision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54" y="1574799"/>
            <a:ext cx="4919646" cy="4445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0" y="6019800"/>
            <a:ext cx="34544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Source</a:t>
            </a:r>
            <a:r>
              <a:rPr lang="en-US" sz="1600" dirty="0" smtClean="0"/>
              <a:t>:  Introductory OpenCL </a:t>
            </a:r>
            <a:r>
              <a:rPr lang="en-US" sz="1600" i="1" dirty="0" smtClean="0"/>
              <a:t>SAAHPC2010, </a:t>
            </a:r>
            <a:r>
              <a:rPr lang="en-US" sz="1600" dirty="0" smtClean="0"/>
              <a:t>Benedict R. </a:t>
            </a:r>
            <a:r>
              <a:rPr lang="en-US" sz="1600" dirty="0" err="1" smtClean="0"/>
              <a:t>Gaster</a:t>
            </a:r>
            <a:endParaRPr lang="en-US" sz="1600" dirty="0"/>
          </a:p>
        </p:txBody>
      </p:sp>
      <p:pic>
        <p:nvPicPr>
          <p:cNvPr id="10" name="Picture 2" descr="C:\Users\fpaboim\Documents\puc-ri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11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SIMD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2" y="1752600"/>
            <a:ext cx="4127497" cy="478540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SIMD engine consists of a set of “Stream Cores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Um “Processing Element” </a:t>
            </a:r>
            <a:r>
              <a:rPr lang="en-US" dirty="0" err="1" smtClean="0"/>
              <a:t>contem</a:t>
            </a:r>
            <a:r>
              <a:rPr lang="en-US" dirty="0" smtClean="0"/>
              <a:t> 5 ALUs</a:t>
            </a:r>
            <a:endParaRPr lang="en-US" dirty="0" smtClean="0"/>
          </a:p>
          <a:p>
            <a:pPr lvl="1"/>
            <a:r>
              <a:rPr lang="en-US" dirty="0" err="1" smtClean="0"/>
              <a:t>Pode</a:t>
            </a:r>
            <a:r>
              <a:rPr lang="en-US" dirty="0" smtClean="0"/>
              <a:t> se </a:t>
            </a:r>
            <a:r>
              <a:rPr lang="en-US" dirty="0" err="1" smtClean="0"/>
              <a:t>designar</a:t>
            </a:r>
            <a:r>
              <a:rPr lang="en-US" dirty="0" smtClean="0"/>
              <a:t> a </a:t>
            </a:r>
            <a:r>
              <a:rPr lang="en-US" dirty="0" err="1" smtClean="0"/>
              <a:t>execução</a:t>
            </a:r>
            <a:r>
              <a:rPr lang="en-US" dirty="0" smtClean="0"/>
              <a:t> de </a:t>
            </a:r>
            <a:r>
              <a:rPr lang="en-US" dirty="0" err="1" smtClean="0"/>
              <a:t>até</a:t>
            </a:r>
            <a:r>
              <a:rPr lang="en-US" dirty="0" smtClean="0"/>
              <a:t> 5 </a:t>
            </a:r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escalares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VLIW</a:t>
            </a:r>
            <a:endParaRPr lang="en-US" dirty="0" smtClean="0"/>
          </a:p>
          <a:p>
            <a:pPr lvl="1"/>
            <a:r>
              <a:rPr lang="en-US" dirty="0" smtClean="0"/>
              <a:t>Special Function Unit = ALU + Transcendental Functions</a:t>
            </a:r>
            <a:endParaRPr lang="en-US" dirty="0" smtClean="0"/>
          </a:p>
          <a:p>
            <a:r>
              <a:rPr lang="en-US" dirty="0" smtClean="0"/>
              <a:t>Processing Elements do </a:t>
            </a:r>
            <a:r>
              <a:rPr lang="en-US" dirty="0" err="1" smtClean="0"/>
              <a:t>mesmo</a:t>
            </a:r>
            <a:r>
              <a:rPr lang="en-US" dirty="0" smtClean="0"/>
              <a:t> Compute Unit </a:t>
            </a:r>
            <a:r>
              <a:rPr lang="en-US" dirty="0" err="1" smtClean="0"/>
              <a:t>executam</a:t>
            </a:r>
            <a:r>
              <a:rPr lang="en-US" dirty="0" smtClean="0"/>
              <a:t> a </a:t>
            </a:r>
            <a:r>
              <a:rPr lang="en-US" dirty="0" err="1" smtClean="0"/>
              <a:t>mesma</a:t>
            </a:r>
            <a:r>
              <a:rPr lang="en-US" dirty="0" smtClean="0"/>
              <a:t> VLIW</a:t>
            </a:r>
            <a:endParaRPr lang="en-US" dirty="0" smtClean="0"/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bloco</a:t>
            </a:r>
            <a:r>
              <a:rPr lang="en-US" dirty="0" smtClean="0"/>
              <a:t> de </a:t>
            </a:r>
            <a:r>
              <a:rPr lang="en-US" i="1" dirty="0" smtClean="0"/>
              <a:t>work-items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executados</a:t>
            </a:r>
            <a:r>
              <a:rPr lang="en-US" dirty="0" smtClean="0"/>
              <a:t> </a:t>
            </a:r>
            <a:r>
              <a:rPr lang="en-US" dirty="0" err="1" smtClean="0"/>
              <a:t>juntos</a:t>
            </a:r>
            <a:r>
              <a:rPr lang="en-US" dirty="0" smtClean="0"/>
              <a:t> é </a:t>
            </a:r>
            <a:r>
              <a:rPr lang="en-US" dirty="0" err="1" smtClean="0"/>
              <a:t>denominado</a:t>
            </a:r>
            <a:r>
              <a:rPr lang="en-US" dirty="0" smtClean="0"/>
              <a:t> um </a:t>
            </a:r>
            <a:r>
              <a:rPr lang="en-US" i="1" dirty="0" smtClean="0"/>
              <a:t>wavefront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Um </a:t>
            </a:r>
            <a:r>
              <a:rPr lang="en-US" i="1" dirty="0" smtClean="0"/>
              <a:t>wavefront </a:t>
            </a:r>
            <a:r>
              <a:rPr lang="en-US" dirty="0" smtClean="0"/>
              <a:t>é 64 </a:t>
            </a:r>
            <a:r>
              <a:rPr lang="en-US" i="1" dirty="0" smtClean="0"/>
              <a:t>work-items </a:t>
            </a:r>
            <a:r>
              <a:rPr lang="en-US" dirty="0" err="1" smtClean="0"/>
              <a:t>na</a:t>
            </a:r>
            <a:r>
              <a:rPr lang="en-US" dirty="0" smtClean="0"/>
              <a:t> Radeon </a:t>
            </a:r>
            <a:r>
              <a:rPr lang="en-US" dirty="0" smtClean="0"/>
              <a:t>5870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72866" y="1098376"/>
            <a:ext cx="1104900" cy="264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0230" y="155995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 Compute Unit</a:t>
            </a:r>
            <a:endParaRPr lang="en-US" dirty="0" smtClean="0"/>
          </a:p>
        </p:txBody>
      </p:sp>
      <p:grpSp>
        <p:nvGrpSpPr>
          <p:cNvPr id="4" name="Group 74"/>
          <p:cNvGrpSpPr/>
          <p:nvPr/>
        </p:nvGrpSpPr>
        <p:grpSpPr>
          <a:xfrm>
            <a:off x="5382298" y="3661770"/>
            <a:ext cx="3200525" cy="2129430"/>
            <a:chOff x="5370350" y="3733800"/>
            <a:chExt cx="3454400" cy="2074575"/>
          </a:xfrm>
        </p:grpSpPr>
        <p:sp>
          <p:nvSpPr>
            <p:cNvPr id="9" name="Rectangle 8"/>
            <p:cNvSpPr/>
            <p:nvPr/>
          </p:nvSpPr>
          <p:spPr>
            <a:xfrm>
              <a:off x="5370350" y="3733800"/>
              <a:ext cx="3127538" cy="2074575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92750" y="4470400"/>
              <a:ext cx="571500" cy="558800"/>
            </a:xfrm>
            <a:prstGeom prst="rect">
              <a:avLst/>
            </a:prstGeom>
            <a:solidFill>
              <a:srgbClr val="7F542A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59500" y="4470400"/>
              <a:ext cx="254000" cy="558800"/>
            </a:xfrm>
            <a:prstGeom prst="rect">
              <a:avLst/>
            </a:prstGeom>
            <a:solidFill>
              <a:srgbClr val="7F542A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565900" y="4470400"/>
              <a:ext cx="254000" cy="558800"/>
            </a:xfrm>
            <a:prstGeom prst="rect">
              <a:avLst/>
            </a:prstGeom>
            <a:solidFill>
              <a:srgbClr val="7F542A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10400" y="4470400"/>
              <a:ext cx="254000" cy="558800"/>
            </a:xfrm>
            <a:prstGeom prst="rect">
              <a:avLst/>
            </a:prstGeom>
            <a:solidFill>
              <a:srgbClr val="7F542A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91380" y="4470400"/>
              <a:ext cx="254000" cy="558800"/>
            </a:xfrm>
            <a:prstGeom prst="rect">
              <a:avLst/>
            </a:prstGeom>
            <a:solidFill>
              <a:srgbClr val="7F542A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Elbow Connector 17"/>
            <p:cNvCxnSpPr/>
            <p:nvPr/>
          </p:nvCxnSpPr>
          <p:spPr>
            <a:xfrm rot="10800000" flipV="1">
              <a:off x="5778500" y="3971030"/>
              <a:ext cx="3046250" cy="499369"/>
            </a:xfrm>
            <a:prstGeom prst="bentConnector3">
              <a:avLst>
                <a:gd name="adj1" fmla="val 100446"/>
              </a:avLst>
            </a:prstGeom>
            <a:ln w="38100" cap="flat" cmpd="sng" algn="ctr">
              <a:solidFill>
                <a:schemeClr val="bg1">
                  <a:alpha val="9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1" idx="0"/>
            </p:cNvCxnSpPr>
            <p:nvPr/>
          </p:nvCxnSpPr>
          <p:spPr>
            <a:xfrm rot="5400000">
              <a:off x="6037609" y="4220715"/>
              <a:ext cx="498576" cy="794"/>
            </a:xfrm>
            <a:prstGeom prst="straightConnector1">
              <a:avLst/>
            </a:prstGeom>
            <a:ln w="38100" cap="flat" cmpd="sng" algn="ctr">
              <a:solidFill>
                <a:schemeClr val="bg1">
                  <a:alpha val="9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4" idx="0"/>
            </p:cNvCxnSpPr>
            <p:nvPr/>
          </p:nvCxnSpPr>
          <p:spPr>
            <a:xfrm rot="5400000">
              <a:off x="6442426" y="4219919"/>
              <a:ext cx="500956" cy="7"/>
            </a:xfrm>
            <a:prstGeom prst="straightConnector1">
              <a:avLst/>
            </a:prstGeom>
            <a:ln w="38100" cap="flat" cmpd="sng" algn="ctr">
              <a:solidFill>
                <a:schemeClr val="bg1">
                  <a:alpha val="9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15" idx="0"/>
            </p:cNvCxnSpPr>
            <p:nvPr/>
          </p:nvCxnSpPr>
          <p:spPr>
            <a:xfrm rot="5400000">
              <a:off x="6887718" y="4219919"/>
              <a:ext cx="500163" cy="798"/>
            </a:xfrm>
            <a:prstGeom prst="straightConnector1">
              <a:avLst/>
            </a:prstGeom>
            <a:ln w="38100" cap="flat" cmpd="sng" algn="ctr">
              <a:solidFill>
                <a:schemeClr val="bg1">
                  <a:alpha val="9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16" idx="0"/>
            </p:cNvCxnSpPr>
            <p:nvPr/>
          </p:nvCxnSpPr>
          <p:spPr>
            <a:xfrm rot="5400000">
              <a:off x="7268698" y="4219919"/>
              <a:ext cx="500163" cy="798"/>
            </a:xfrm>
            <a:prstGeom prst="straightConnector1">
              <a:avLst/>
            </a:prstGeom>
            <a:ln w="38100" cap="flat" cmpd="sng" algn="ctr">
              <a:solidFill>
                <a:schemeClr val="bg1">
                  <a:alpha val="9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5492750" y="5422900"/>
              <a:ext cx="2787650" cy="28644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General Purpose Registers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965274" y="4280593"/>
              <a:ext cx="315126" cy="558800"/>
            </a:xfrm>
            <a:prstGeom prst="rect">
              <a:avLst/>
            </a:prstGeom>
            <a:solidFill>
              <a:srgbClr val="660066"/>
            </a:solidFill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rot="5400000">
              <a:off x="6090047" y="5225653"/>
              <a:ext cx="393700" cy="794"/>
            </a:xfrm>
            <a:prstGeom prst="straightConnector1">
              <a:avLst/>
            </a:prstGeom>
            <a:ln w="38100" cap="flat" cmpd="sng" algn="ctr">
              <a:solidFill>
                <a:srgbClr val="000000">
                  <a:alpha val="95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4" idx="2"/>
            </p:cNvCxnSpPr>
            <p:nvPr/>
          </p:nvCxnSpPr>
          <p:spPr>
            <a:xfrm rot="16200000" flipH="1">
              <a:off x="6496054" y="5226046"/>
              <a:ext cx="393700" cy="8"/>
            </a:xfrm>
            <a:prstGeom prst="straightConnector1">
              <a:avLst/>
            </a:prstGeom>
            <a:ln w="38100" cap="flat" cmpd="sng" algn="ctr">
              <a:solidFill>
                <a:srgbClr val="000000">
                  <a:alpha val="95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5400000">
              <a:off x="6941746" y="5225653"/>
              <a:ext cx="393700" cy="794"/>
            </a:xfrm>
            <a:prstGeom prst="straightConnector1">
              <a:avLst/>
            </a:prstGeom>
            <a:ln w="38100" cap="flat" cmpd="sng" algn="ctr">
              <a:solidFill>
                <a:srgbClr val="000000">
                  <a:alpha val="95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16200000" flipH="1">
              <a:off x="7347753" y="5226046"/>
              <a:ext cx="393700" cy="8"/>
            </a:xfrm>
            <a:prstGeom prst="straightConnector1">
              <a:avLst/>
            </a:prstGeom>
            <a:ln w="38100" cap="flat" cmpd="sng" algn="ctr">
              <a:solidFill>
                <a:srgbClr val="000000">
                  <a:alpha val="95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16200000" flipH="1">
              <a:off x="5579109" y="5226045"/>
              <a:ext cx="393700" cy="8"/>
            </a:xfrm>
            <a:prstGeom prst="straightConnector1">
              <a:avLst/>
            </a:prstGeom>
            <a:ln w="38100" cap="flat" cmpd="sng" algn="ctr">
              <a:solidFill>
                <a:srgbClr val="000000">
                  <a:alpha val="95000"/>
                </a:srgb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42" idx="0"/>
            </p:cNvCxnSpPr>
            <p:nvPr/>
          </p:nvCxnSpPr>
          <p:spPr>
            <a:xfrm rot="5400000">
              <a:off x="7967263" y="4125018"/>
              <a:ext cx="311149" cy="1588"/>
            </a:xfrm>
            <a:prstGeom prst="straightConnector1">
              <a:avLst/>
            </a:prstGeom>
            <a:ln w="38100" cap="flat" cmpd="sng" algn="ctr">
              <a:solidFill>
                <a:schemeClr val="bg1">
                  <a:alpha val="9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/>
          <p:cNvSpPr/>
          <p:nvPr/>
        </p:nvSpPr>
        <p:spPr>
          <a:xfrm>
            <a:off x="5655474" y="3353993"/>
            <a:ext cx="31275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/>
              <a:t> Processing Element(Stream Core)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4255066" y="4309754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Special Function</a:t>
            </a:r>
          </a:p>
          <a:p>
            <a:r>
              <a:rPr lang="en-US" sz="1000" dirty="0" smtClean="0"/>
              <a:t>Unit</a:t>
            </a:r>
            <a:endParaRPr lang="en-US" sz="1000" dirty="0"/>
          </a:p>
        </p:txBody>
      </p:sp>
      <p:sp>
        <p:nvSpPr>
          <p:cNvPr id="74" name="TextBox 73"/>
          <p:cNvSpPr txBox="1"/>
          <p:nvPr/>
        </p:nvSpPr>
        <p:spPr>
          <a:xfrm>
            <a:off x="8443124" y="4275258"/>
            <a:ext cx="86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Branch</a:t>
            </a:r>
          </a:p>
          <a:p>
            <a:r>
              <a:rPr lang="en-US" sz="1000" dirty="0" smtClean="0"/>
              <a:t>Execution Unit</a:t>
            </a:r>
            <a:endParaRPr lang="en-US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8443124" y="5111055"/>
            <a:ext cx="86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ALUs</a:t>
            </a:r>
            <a:endParaRPr lang="en-US" sz="1000" dirty="0"/>
          </a:p>
        </p:txBody>
      </p:sp>
      <p:sp>
        <p:nvSpPr>
          <p:cNvPr id="77" name="TextBox 76"/>
          <p:cNvSpPr txBox="1"/>
          <p:nvPr/>
        </p:nvSpPr>
        <p:spPr>
          <a:xfrm>
            <a:off x="5941224" y="3661770"/>
            <a:ext cx="197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Instruction and Control Flow</a:t>
            </a:r>
            <a:endParaRPr lang="en-US" sz="1000" dirty="0"/>
          </a:p>
        </p:txBody>
      </p:sp>
      <p:cxnSp>
        <p:nvCxnSpPr>
          <p:cNvPr id="79" name="Straight Arrow Connector 78"/>
          <p:cNvCxnSpPr>
            <a:stCxn id="74" idx="1"/>
          </p:cNvCxnSpPr>
          <p:nvPr/>
        </p:nvCxnSpPr>
        <p:spPr>
          <a:xfrm rot="10800000">
            <a:off x="8078480" y="4509809"/>
            <a:ext cx="364645" cy="42448"/>
          </a:xfrm>
          <a:prstGeom prst="straightConnector1">
            <a:avLst/>
          </a:prstGeom>
          <a:ln w="25400" cap="flat" cmpd="sng" algn="ctr">
            <a:solidFill>
              <a:srgbClr val="0080FF">
                <a:alpha val="95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6" idx="1"/>
          </p:cNvCxnSpPr>
          <p:nvPr/>
        </p:nvCxnSpPr>
        <p:spPr>
          <a:xfrm flipH="1" flipV="1">
            <a:off x="7490131" y="4829256"/>
            <a:ext cx="952993" cy="404910"/>
          </a:xfrm>
          <a:prstGeom prst="straightConnector1">
            <a:avLst/>
          </a:prstGeom>
          <a:ln w="25400" cap="flat" cmpd="sng" algn="ctr">
            <a:solidFill>
              <a:srgbClr val="0080FF">
                <a:alpha val="95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16200000" flipH="1">
            <a:off x="5118636" y="4462822"/>
            <a:ext cx="174227" cy="353098"/>
          </a:xfrm>
          <a:prstGeom prst="straightConnector1">
            <a:avLst/>
          </a:prstGeom>
          <a:ln w="25400" cap="flat" cmpd="sng" algn="ctr">
            <a:solidFill>
              <a:srgbClr val="0080FF">
                <a:alpha val="95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paboim\Documents\puc-ri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46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928845" y="2819402"/>
            <a:ext cx="1331957" cy="76199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404516" y="2819402"/>
            <a:ext cx="1426624" cy="76199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Execução</a:t>
            </a:r>
            <a:r>
              <a:rPr lang="en-US" dirty="0" smtClean="0"/>
              <a:t> SIMT</a:t>
            </a:r>
            <a:endParaRPr lang="en-US" dirty="0"/>
          </a:p>
        </p:txBody>
      </p:sp>
      <p:sp>
        <p:nvSpPr>
          <p:cNvPr id="96" name="Footer Placeholder 38"/>
          <p:cNvSpPr>
            <a:spLocks noGrp="1"/>
          </p:cNvSpPr>
          <p:nvPr>
            <p:ph type="ftr" sz="quarter" idx="11"/>
          </p:nvPr>
        </p:nvSpPr>
        <p:spPr>
          <a:xfrm>
            <a:off x="2776003" y="6492875"/>
            <a:ext cx="3777257" cy="365125"/>
          </a:xfrm>
        </p:spPr>
        <p:txBody>
          <a:bodyPr/>
          <a:lstStyle/>
          <a:p>
            <a:r>
              <a:rPr lang="en-US" dirty="0" smtClean="0"/>
              <a:t>Source: Benedict R. </a:t>
            </a:r>
            <a:r>
              <a:rPr lang="en-US" dirty="0" err="1" smtClean="0"/>
              <a:t>Gaster</a:t>
            </a:r>
            <a:r>
              <a:rPr lang="en-US" dirty="0" smtClean="0"/>
              <a:t>, AMD   © 2011 </a:t>
            </a:r>
            <a:endParaRPr lang="en-US" dirty="0"/>
          </a:p>
        </p:txBody>
      </p:sp>
      <p:sp>
        <p:nvSpPr>
          <p:cNvPr id="94" name="Slide Number Placeholder 9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7B09FF-B491-5447-AAF3-18F1A7B5A0B6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4" name="Content Placeholder 89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98246451"/>
              </p:ext>
            </p:extLst>
          </p:nvPr>
        </p:nvGraphicFramePr>
        <p:xfrm>
          <a:off x="2341957" y="6153480"/>
          <a:ext cx="5357817" cy="26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313"/>
                <a:gridCol w="595313"/>
                <a:gridCol w="595313"/>
                <a:gridCol w="595313"/>
                <a:gridCol w="595313"/>
                <a:gridCol w="595313"/>
                <a:gridCol w="595313"/>
                <a:gridCol w="595313"/>
                <a:gridCol w="595313"/>
              </a:tblGrid>
              <a:tr h="26074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" name="Group 4"/>
          <p:cNvGrpSpPr/>
          <p:nvPr/>
        </p:nvGrpSpPr>
        <p:grpSpPr>
          <a:xfrm>
            <a:off x="2314041" y="3528151"/>
            <a:ext cx="964406" cy="910828"/>
            <a:chOff x="2561691" y="3589734"/>
            <a:chExt cx="964406" cy="910828"/>
          </a:xfrm>
        </p:grpSpPr>
        <p:sp>
          <p:nvSpPr>
            <p:cNvPr id="6" name="Rectangle 5"/>
            <p:cNvSpPr/>
            <p:nvPr/>
          </p:nvSpPr>
          <p:spPr>
            <a:xfrm>
              <a:off x="2936738" y="3589734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883160" y="3643312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829582" y="3696890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76003" y="3750468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22425" y="3804046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68847" y="3857625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15269" y="3911203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61691" y="3964781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2903400" y="4063933"/>
            <a:ext cx="964406" cy="910828"/>
            <a:chOff x="3151050" y="4125516"/>
            <a:chExt cx="964406" cy="910828"/>
          </a:xfrm>
        </p:grpSpPr>
        <p:sp>
          <p:nvSpPr>
            <p:cNvPr id="15" name="Rectangle 14"/>
            <p:cNvSpPr/>
            <p:nvPr/>
          </p:nvSpPr>
          <p:spPr>
            <a:xfrm>
              <a:off x="3526097" y="4125516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72519" y="4179094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18941" y="4232672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65362" y="4286250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11784" y="4339828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258206" y="4393407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04628" y="4446985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51050" y="4500563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14" name="Group 22"/>
          <p:cNvGrpSpPr/>
          <p:nvPr/>
        </p:nvGrpSpPr>
        <p:grpSpPr>
          <a:xfrm>
            <a:off x="3492759" y="4599714"/>
            <a:ext cx="964406" cy="910828"/>
            <a:chOff x="3740409" y="4661297"/>
            <a:chExt cx="964406" cy="910828"/>
          </a:xfrm>
        </p:grpSpPr>
        <p:sp>
          <p:nvSpPr>
            <p:cNvPr id="24" name="Rectangle 23"/>
            <p:cNvSpPr/>
            <p:nvPr/>
          </p:nvSpPr>
          <p:spPr>
            <a:xfrm>
              <a:off x="4115456" y="4661297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61878" y="4714875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008300" y="4768453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54721" y="4822031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01143" y="4875609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847565" y="4929188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93987" y="4982766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40409" y="5036344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23" name="Group 31"/>
          <p:cNvGrpSpPr/>
          <p:nvPr/>
        </p:nvGrpSpPr>
        <p:grpSpPr>
          <a:xfrm>
            <a:off x="4082119" y="5135495"/>
            <a:ext cx="964406" cy="910828"/>
            <a:chOff x="4329769" y="5197078"/>
            <a:chExt cx="964406" cy="910828"/>
          </a:xfrm>
        </p:grpSpPr>
        <p:sp>
          <p:nvSpPr>
            <p:cNvPr id="33" name="Rectangle 32"/>
            <p:cNvSpPr/>
            <p:nvPr/>
          </p:nvSpPr>
          <p:spPr>
            <a:xfrm>
              <a:off x="4704816" y="5197078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651238" y="5250656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97660" y="5304234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44081" y="5357812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90503" y="5411390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436925" y="5464969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383347" y="5518547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329769" y="5572125"/>
              <a:ext cx="589359" cy="535781"/>
            </a:xfrm>
            <a:prstGeom prst="rect">
              <a:avLst/>
            </a:prstGeom>
            <a:solidFill>
              <a:srgbClr val="99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"/>
                  <a:cs typeface="Arial"/>
                </a:rPr>
                <a:t>Add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4725056" y="3528151"/>
            <a:ext cx="964406" cy="910828"/>
            <a:chOff x="4972706" y="3589734"/>
            <a:chExt cx="964406" cy="910828"/>
          </a:xfrm>
        </p:grpSpPr>
        <p:sp>
          <p:nvSpPr>
            <p:cNvPr id="42" name="Rectangle 41"/>
            <p:cNvSpPr/>
            <p:nvPr/>
          </p:nvSpPr>
          <p:spPr>
            <a:xfrm>
              <a:off x="5347753" y="3589734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94175" y="3643312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240597" y="3696890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187018" y="3750468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33440" y="3804046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079862" y="3857625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26284" y="3911203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972706" y="3964781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41" name="Group 49"/>
          <p:cNvGrpSpPr/>
          <p:nvPr/>
        </p:nvGrpSpPr>
        <p:grpSpPr>
          <a:xfrm>
            <a:off x="5314416" y="4063933"/>
            <a:ext cx="964406" cy="910828"/>
            <a:chOff x="5562066" y="4125516"/>
            <a:chExt cx="964406" cy="910828"/>
          </a:xfrm>
        </p:grpSpPr>
        <p:sp>
          <p:nvSpPr>
            <p:cNvPr id="51" name="Rectangle 50"/>
            <p:cNvSpPr/>
            <p:nvPr/>
          </p:nvSpPr>
          <p:spPr>
            <a:xfrm>
              <a:off x="5937113" y="4125516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883535" y="4179094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829957" y="4232672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776378" y="4286250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722800" y="4339828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669222" y="4393407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615644" y="4446985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562066" y="4500563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50" name="Group 58"/>
          <p:cNvGrpSpPr/>
          <p:nvPr/>
        </p:nvGrpSpPr>
        <p:grpSpPr>
          <a:xfrm>
            <a:off x="5903775" y="4599714"/>
            <a:ext cx="964406" cy="910828"/>
            <a:chOff x="6151425" y="4661297"/>
            <a:chExt cx="964406" cy="910828"/>
          </a:xfrm>
        </p:grpSpPr>
        <p:sp>
          <p:nvSpPr>
            <p:cNvPr id="60" name="Rectangle 59"/>
            <p:cNvSpPr/>
            <p:nvPr/>
          </p:nvSpPr>
          <p:spPr>
            <a:xfrm>
              <a:off x="6526472" y="4661297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472894" y="4714875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19316" y="4768453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365737" y="4822031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312159" y="4875609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58581" y="4929188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205003" y="4982766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51425" y="5036344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grpSp>
        <p:nvGrpSpPr>
          <p:cNvPr id="59" name="Group 67"/>
          <p:cNvGrpSpPr/>
          <p:nvPr/>
        </p:nvGrpSpPr>
        <p:grpSpPr>
          <a:xfrm>
            <a:off x="6493134" y="5135495"/>
            <a:ext cx="964406" cy="910828"/>
            <a:chOff x="6740784" y="5197078"/>
            <a:chExt cx="964406" cy="910828"/>
          </a:xfrm>
        </p:grpSpPr>
        <p:sp>
          <p:nvSpPr>
            <p:cNvPr id="69" name="Rectangle 68"/>
            <p:cNvSpPr/>
            <p:nvPr/>
          </p:nvSpPr>
          <p:spPr>
            <a:xfrm>
              <a:off x="7115831" y="5197078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062253" y="5250656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008675" y="5304234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55096" y="5357812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901518" y="5411390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847940" y="5464969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794362" y="5518547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740784" y="5572125"/>
              <a:ext cx="589359" cy="535781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rial"/>
                  <a:cs typeface="Arial"/>
                </a:rPr>
                <a:t>Mul</a:t>
              </a:r>
              <a:endParaRPr lang="en-US" sz="1600" dirty="0">
                <a:latin typeface="Arial"/>
                <a:cs typeface="Arial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511119" y="3905977"/>
            <a:ext cx="335022" cy="311141"/>
          </a:xfrm>
          <a:prstGeom prst="rect">
            <a:avLst/>
          </a:prstGeom>
          <a:noFill/>
          <a:effectLst/>
        </p:spPr>
        <p:txBody>
          <a:bodyPr wrap="none" lIns="64291" tIns="32146" rIns="64291" bIns="32146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…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8" name="Left Bracket 77"/>
          <p:cNvSpPr/>
          <p:nvPr/>
        </p:nvSpPr>
        <p:spPr>
          <a:xfrm flipH="1">
            <a:off x="1806178" y="3903198"/>
            <a:ext cx="160734" cy="2143125"/>
          </a:xfrm>
          <a:prstGeom prst="leftBracket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4291" tIns="32146" rIns="64291" bIns="32146" rtlCol="0" anchor="ctr"/>
          <a:lstStyle/>
          <a:p>
            <a:pPr algn="ctr"/>
            <a:endParaRPr lang="en-US" sz="16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30204" y="4808965"/>
            <a:ext cx="1115240" cy="326530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en-US" sz="1700" dirty="0" err="1" smtClean="0">
                <a:solidFill>
                  <a:srgbClr val="C00000"/>
                </a:solidFill>
                <a:latin typeface="Arial"/>
                <a:cs typeface="Arial"/>
              </a:rPr>
              <a:t>Wavefront</a:t>
            </a:r>
            <a:endParaRPr lang="en-US" sz="17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65046" y="6079353"/>
            <a:ext cx="335022" cy="311141"/>
          </a:xfrm>
          <a:prstGeom prst="rect">
            <a:avLst/>
          </a:prstGeom>
          <a:noFill/>
          <a:effectLst/>
        </p:spPr>
        <p:txBody>
          <a:bodyPr wrap="square" lIns="64291" tIns="32146" rIns="64291" bIns="32146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…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45444" y="6153480"/>
            <a:ext cx="677363" cy="311141"/>
          </a:xfrm>
          <a:prstGeom prst="rect">
            <a:avLst/>
          </a:prstGeom>
          <a:noFill/>
        </p:spPr>
        <p:txBody>
          <a:bodyPr wrap="none" lIns="64291" tIns="32146" rIns="64291" bIns="32146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Cycle</a:t>
            </a:r>
            <a:endParaRPr lang="en-US" sz="1600" b="1" dirty="0">
              <a:latin typeface="Arial"/>
              <a:cs typeface="Arial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038475" y="4116394"/>
            <a:ext cx="1607344" cy="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3627834" y="4652175"/>
            <a:ext cx="1607344" cy="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4217194" y="5241535"/>
            <a:ext cx="1607344" cy="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806553" y="5724854"/>
            <a:ext cx="1607344" cy="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449491" y="4117511"/>
            <a:ext cx="1607344" cy="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6038850" y="4653292"/>
            <a:ext cx="1607344" cy="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6628209" y="5189073"/>
            <a:ext cx="1607344" cy="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68" name="Group 89"/>
          <p:cNvGrpSpPr/>
          <p:nvPr/>
        </p:nvGrpSpPr>
        <p:grpSpPr>
          <a:xfrm>
            <a:off x="1015395" y="3199863"/>
            <a:ext cx="1541135" cy="667476"/>
            <a:chOff x="1263045" y="3215549"/>
            <a:chExt cx="1541135" cy="667476"/>
          </a:xfrm>
        </p:grpSpPr>
        <p:sp>
          <p:nvSpPr>
            <p:cNvPr id="91" name="Right Brace 90"/>
            <p:cNvSpPr/>
            <p:nvPr/>
          </p:nvSpPr>
          <p:spPr>
            <a:xfrm>
              <a:off x="2366961" y="3293666"/>
              <a:ext cx="437219" cy="589359"/>
            </a:xfrm>
            <a:prstGeom prst="rightBrace">
              <a:avLst/>
            </a:prstGeom>
            <a:ln w="19050">
              <a:solidFill>
                <a:schemeClr val="bg1"/>
              </a:solidFill>
            </a:ln>
            <a:scene3d>
              <a:camera prst="orthographicFront">
                <a:rot lat="0" lon="0" rev="81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63045" y="3215549"/>
              <a:ext cx="1142310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SIMD Width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pic>
        <p:nvPicPr>
          <p:cNvPr id="95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97" name="Content Placeholder 2"/>
          <p:cNvSpPr txBox="1">
            <a:spLocks/>
          </p:cNvSpPr>
          <p:nvPr/>
        </p:nvSpPr>
        <p:spPr>
          <a:xfrm>
            <a:off x="76200" y="1524000"/>
            <a:ext cx="8839200" cy="1675863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dirty="0" smtClean="0">
                <a:latin typeface="Arial"/>
                <a:cs typeface="Arial"/>
              </a:rPr>
              <a:t>SIMD </a:t>
            </a:r>
            <a:r>
              <a:rPr lang="en-US" dirty="0" err="1" smtClean="0">
                <a:latin typeface="Arial"/>
                <a:cs typeface="Arial"/>
              </a:rPr>
              <a:t>pode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ser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combinado</a:t>
            </a:r>
            <a:r>
              <a:rPr lang="en-US" dirty="0" smtClean="0">
                <a:latin typeface="Arial"/>
                <a:cs typeface="Arial"/>
              </a:rPr>
              <a:t> com pipelining: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§"/>
            </a:pPr>
            <a:r>
              <a:rPr lang="en-US" sz="1600" dirty="0" smtClean="0">
                <a:latin typeface="Arial"/>
                <a:cs typeface="Arial"/>
              </a:rPr>
              <a:t>ALUs </a:t>
            </a:r>
            <a:r>
              <a:rPr lang="en-US" sz="1600" dirty="0" err="1" smtClean="0">
                <a:latin typeface="Arial"/>
                <a:cs typeface="Arial"/>
              </a:rPr>
              <a:t>executam</a:t>
            </a:r>
            <a:r>
              <a:rPr lang="en-US" sz="1600" dirty="0" smtClean="0">
                <a:latin typeface="Arial"/>
                <a:cs typeface="Arial"/>
              </a:rPr>
              <a:t> a </a:t>
            </a:r>
            <a:r>
              <a:rPr lang="en-US" sz="1600" dirty="0" err="1" smtClean="0">
                <a:latin typeface="Arial"/>
                <a:cs typeface="Arial"/>
              </a:rPr>
              <a:t>mesma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instrução</a:t>
            </a:r>
            <a:endParaRPr lang="en-US" sz="1600" dirty="0" smtClean="0">
              <a:latin typeface="Arial"/>
              <a:cs typeface="Arial"/>
            </a:endParaRPr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§"/>
            </a:pPr>
            <a:r>
              <a:rPr lang="en-US" sz="1600" dirty="0" err="1" smtClean="0">
                <a:latin typeface="Arial"/>
                <a:cs typeface="Arial"/>
              </a:rPr>
              <a:t>Enquanto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uma</a:t>
            </a:r>
            <a:r>
              <a:rPr lang="en-US" sz="1600" dirty="0" smtClean="0">
                <a:latin typeface="Arial"/>
                <a:cs typeface="Arial"/>
              </a:rPr>
              <a:t> ALU </a:t>
            </a:r>
            <a:r>
              <a:rPr lang="en-US" sz="1600" dirty="0" err="1" smtClean="0">
                <a:latin typeface="Arial"/>
                <a:cs typeface="Arial"/>
              </a:rPr>
              <a:t>está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ocupado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executando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os</a:t>
            </a:r>
            <a:r>
              <a:rPr lang="en-US" sz="1600" dirty="0" smtClean="0">
                <a:latin typeface="Arial"/>
                <a:cs typeface="Arial"/>
              </a:rPr>
              <a:t> outros “threads” </a:t>
            </a:r>
            <a:r>
              <a:rPr lang="en-US" sz="1600" dirty="0" err="1" smtClean="0">
                <a:latin typeface="Arial"/>
                <a:cs typeface="Arial"/>
              </a:rPr>
              <a:t>fazem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operações</a:t>
            </a:r>
            <a:r>
              <a:rPr lang="en-US" sz="1600" dirty="0" smtClean="0">
                <a:latin typeface="Arial"/>
                <a:cs typeface="Arial"/>
              </a:rPr>
              <a:t> de </a:t>
            </a:r>
            <a:r>
              <a:rPr lang="en-US" sz="1600" dirty="0" err="1" smtClean="0">
                <a:latin typeface="Arial"/>
                <a:cs typeface="Arial"/>
              </a:rPr>
              <a:t>memória</a:t>
            </a:r>
            <a:endParaRPr lang="en-US" sz="1600" dirty="0" smtClean="0">
              <a:latin typeface="Arial"/>
              <a:cs typeface="Arial"/>
            </a:endParaRPr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§"/>
            </a:pPr>
            <a:r>
              <a:rPr lang="en-US" sz="1600" dirty="0" err="1" smtClean="0">
                <a:latin typeface="Arial"/>
                <a:cs typeface="Arial"/>
              </a:rPr>
              <a:t>Nesse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caso</a:t>
            </a:r>
            <a:r>
              <a:rPr lang="en-US" sz="1600" dirty="0" smtClean="0">
                <a:latin typeface="Arial"/>
                <a:cs typeface="Arial"/>
              </a:rPr>
              <a:t>, </a:t>
            </a:r>
            <a:r>
              <a:rPr lang="en-US" sz="1600" dirty="0" err="1" smtClean="0">
                <a:latin typeface="Arial"/>
                <a:cs typeface="Arial"/>
              </a:rPr>
              <a:t>para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cada</a:t>
            </a:r>
            <a:r>
              <a:rPr lang="en-US" sz="1600" dirty="0" smtClean="0">
                <a:latin typeface="Arial"/>
                <a:cs typeface="Arial"/>
              </a:rPr>
              <a:t> Compute Unit tem 16 Processing Elements. Como </a:t>
            </a:r>
            <a:r>
              <a:rPr lang="en-US" sz="1600" dirty="0" err="1" smtClean="0">
                <a:latin typeface="Arial"/>
                <a:cs typeface="Arial"/>
              </a:rPr>
              <a:t>cada</a:t>
            </a:r>
            <a:r>
              <a:rPr lang="en-US" sz="1600" dirty="0" smtClean="0">
                <a:latin typeface="Arial"/>
                <a:cs typeface="Arial"/>
              </a:rPr>
              <a:t> VLIW </a:t>
            </a:r>
            <a:r>
              <a:rPr lang="en-US" sz="1600" dirty="0" err="1" smtClean="0">
                <a:latin typeface="Arial"/>
                <a:cs typeface="Arial"/>
              </a:rPr>
              <a:t>encaminha</a:t>
            </a:r>
            <a:r>
              <a:rPr lang="en-US" sz="1600" dirty="0" smtClean="0">
                <a:latin typeface="Arial"/>
                <a:cs typeface="Arial"/>
              </a:rPr>
              <a:t> a </a:t>
            </a:r>
            <a:r>
              <a:rPr lang="en-US" sz="1600" dirty="0" err="1" smtClean="0">
                <a:latin typeface="Arial"/>
                <a:cs typeface="Arial"/>
              </a:rPr>
              <a:t>execução</a:t>
            </a:r>
            <a:r>
              <a:rPr lang="en-US" sz="1600" dirty="0" smtClean="0">
                <a:latin typeface="Arial"/>
                <a:cs typeface="Arial"/>
              </a:rPr>
              <a:t> de </a:t>
            </a:r>
            <a:r>
              <a:rPr lang="en-US" sz="1600" dirty="0" err="1" smtClean="0">
                <a:latin typeface="Arial"/>
                <a:cs typeface="Arial"/>
              </a:rPr>
              <a:t>uma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instrução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por</a:t>
            </a:r>
            <a:r>
              <a:rPr lang="en-US" sz="1600" dirty="0" smtClean="0">
                <a:latin typeface="Arial"/>
                <a:cs typeface="Arial"/>
              </a:rPr>
              <a:t> 4 </a:t>
            </a:r>
            <a:r>
              <a:rPr lang="en-US" sz="1600" dirty="0" err="1" smtClean="0">
                <a:latin typeface="Arial"/>
                <a:cs typeface="Arial"/>
              </a:rPr>
              <a:t>cíclos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smtClean="0">
                <a:latin typeface="Arial"/>
                <a:cs typeface="Arial"/>
              </a:rPr>
              <a:t>um </a:t>
            </a:r>
            <a:r>
              <a:rPr lang="en-US" sz="1600" i="1" dirty="0" smtClean="0">
                <a:latin typeface="Arial"/>
                <a:cs typeface="Arial"/>
              </a:rPr>
              <a:t>wavefront </a:t>
            </a:r>
            <a:r>
              <a:rPr lang="en-US" sz="1600" dirty="0" smtClean="0">
                <a:latin typeface="Arial"/>
                <a:cs typeface="Arial"/>
              </a:rPr>
              <a:t>tem </a:t>
            </a:r>
            <a:r>
              <a:rPr lang="en-US" sz="1600" dirty="0" err="1" smtClean="0">
                <a:latin typeface="Arial"/>
                <a:cs typeface="Arial"/>
              </a:rPr>
              <a:t>que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ter</a:t>
            </a:r>
            <a:r>
              <a:rPr lang="en-US" sz="1600" dirty="0" smtClean="0">
                <a:latin typeface="Arial"/>
                <a:cs typeface="Arial"/>
              </a:rPr>
              <a:t> 4 * 16 = 64 </a:t>
            </a:r>
            <a:r>
              <a:rPr lang="en-US" sz="1600" dirty="0" err="1" smtClean="0">
                <a:latin typeface="Arial"/>
                <a:cs typeface="Arial"/>
              </a:rPr>
              <a:t>para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estar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completamente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 err="1" smtClean="0">
                <a:latin typeface="Arial"/>
                <a:cs typeface="Arial"/>
              </a:rPr>
              <a:t>preenchido</a:t>
            </a:r>
            <a:r>
              <a:rPr lang="en-US" sz="1600" dirty="0" smtClean="0">
                <a:latin typeface="Arial"/>
                <a:cs typeface="Arial"/>
              </a:rPr>
              <a:t>.</a:t>
            </a:r>
            <a:endParaRPr lang="en-US" sz="1600" i="1" dirty="0" smtClean="0">
              <a:latin typeface="Arial"/>
              <a:cs typeface="Arial"/>
            </a:endParaRPr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lang="en-US" sz="2000" dirty="0" smtClean="0">
              <a:latin typeface="Arial"/>
              <a:cs typeface="Arial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 rot="10800000" flipV="1">
            <a:off x="6915150" y="37338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448550" y="320040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Latency</a:t>
            </a:r>
          </a:p>
          <a:p>
            <a:r>
              <a:rPr lang="en-US" dirty="0" smtClean="0"/>
              <a:t>hiding</a:t>
            </a:r>
            <a:endParaRPr lang="pt-BR" dirty="0"/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7231856" y="5725971"/>
            <a:ext cx="1607344" cy="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2" y="1752600"/>
            <a:ext cx="4127497" cy="4785401"/>
          </a:xfrm>
        </p:spPr>
        <p:txBody>
          <a:bodyPr>
            <a:normAutofit lnSpcReduction="10000"/>
          </a:bodyPr>
          <a:lstStyle/>
          <a:p>
            <a:r>
              <a:rPr lang="en-US" sz="2000" dirty="0" err="1" smtClean="0"/>
              <a:t>Enquanto</a:t>
            </a:r>
            <a:r>
              <a:rPr lang="en-US" sz="2000" dirty="0" smtClean="0"/>
              <a:t> clocks </a:t>
            </a:r>
            <a:r>
              <a:rPr lang="en-US" sz="2000" dirty="0" err="1" smtClean="0"/>
              <a:t>aumentaram</a:t>
            </a:r>
            <a:r>
              <a:rPr lang="en-US" sz="2000" dirty="0" smtClean="0"/>
              <a:t> </a:t>
            </a:r>
            <a:r>
              <a:rPr lang="en-US" sz="2000" dirty="0" err="1" smtClean="0"/>
              <a:t>significativamente</a:t>
            </a:r>
            <a:r>
              <a:rPr lang="en-US" sz="2000" dirty="0" smtClean="0"/>
              <a:t> </a:t>
            </a:r>
            <a:r>
              <a:rPr lang="en-US" sz="2000" dirty="0" err="1" smtClean="0"/>
              <a:t>nos</a:t>
            </a:r>
            <a:r>
              <a:rPr lang="en-US" sz="2000" dirty="0" smtClean="0"/>
              <a:t> </a:t>
            </a:r>
            <a:r>
              <a:rPr lang="en-US" sz="2000" dirty="0" err="1" smtClean="0"/>
              <a:t>últimos</a:t>
            </a:r>
            <a:r>
              <a:rPr lang="en-US" sz="2000" dirty="0" smtClean="0"/>
              <a:t> 20 </a:t>
            </a:r>
            <a:r>
              <a:rPr lang="en-US" sz="2000" dirty="0" err="1" smtClean="0"/>
              <a:t>anos</a:t>
            </a:r>
            <a:r>
              <a:rPr lang="en-US" sz="2000" dirty="0" smtClean="0"/>
              <a:t>, a </a:t>
            </a:r>
            <a:r>
              <a:rPr lang="en-US" sz="2000" dirty="0" err="1" smtClean="0"/>
              <a:t>velocidade</a:t>
            </a:r>
            <a:r>
              <a:rPr lang="en-US" sz="2000" dirty="0" smtClean="0"/>
              <a:t> de </a:t>
            </a:r>
            <a:r>
              <a:rPr lang="en-US" sz="2000" dirty="0" err="1" smtClean="0"/>
              <a:t>acesso</a:t>
            </a:r>
            <a:r>
              <a:rPr lang="en-US" sz="2000" dirty="0" smtClean="0"/>
              <a:t> à </a:t>
            </a:r>
            <a:r>
              <a:rPr lang="en-US" sz="2000" dirty="0" err="1" smtClean="0"/>
              <a:t>memória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relativamente</a:t>
            </a:r>
            <a:r>
              <a:rPr lang="en-US" sz="2000" dirty="0" smtClean="0"/>
              <a:t> </a:t>
            </a:r>
            <a:r>
              <a:rPr lang="en-US" sz="2000" dirty="0" err="1" smtClean="0"/>
              <a:t>pouco</a:t>
            </a:r>
            <a:r>
              <a:rPr lang="en-US" sz="2000" dirty="0" smtClean="0"/>
              <a:t> </a:t>
            </a:r>
            <a:r>
              <a:rPr lang="en-US" sz="2000" dirty="0" err="1" smtClean="0"/>
              <a:t>nesse</a:t>
            </a:r>
            <a:r>
              <a:rPr lang="en-US" sz="2000" dirty="0" smtClean="0"/>
              <a:t> </a:t>
            </a:r>
            <a:r>
              <a:rPr lang="en-US" sz="2000" dirty="0" err="1" smtClean="0"/>
              <a:t>mesmo</a:t>
            </a:r>
            <a:r>
              <a:rPr lang="en-US" sz="2000" dirty="0" smtClean="0"/>
              <a:t> </a:t>
            </a:r>
            <a:r>
              <a:rPr lang="en-US" sz="2000" dirty="0" err="1" smtClean="0"/>
              <a:t>período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r>
              <a:rPr lang="en-US" sz="2000" dirty="0" err="1" smtClean="0"/>
              <a:t>Memória</a:t>
            </a:r>
            <a:r>
              <a:rPr lang="en-US" sz="2000" dirty="0" err="1" smtClean="0"/>
              <a:t>s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rápidas</a:t>
            </a:r>
            <a:r>
              <a:rPr lang="en-US" sz="2000" dirty="0" smtClean="0"/>
              <a:t> </a:t>
            </a:r>
            <a:r>
              <a:rPr lang="en-US" sz="2000" dirty="0" err="1" smtClean="0"/>
              <a:t>existem</a:t>
            </a:r>
            <a:r>
              <a:rPr lang="en-US" sz="2000" dirty="0" smtClean="0"/>
              <a:t> mas o </a:t>
            </a:r>
            <a:r>
              <a:rPr lang="en-US" sz="2000" dirty="0" err="1" smtClean="0"/>
              <a:t>custo</a:t>
            </a:r>
            <a:r>
              <a:rPr lang="en-US" sz="2000" dirty="0" smtClean="0"/>
              <a:t> é alto</a:t>
            </a:r>
            <a:endParaRPr lang="en-US" sz="2000" dirty="0" smtClean="0"/>
          </a:p>
          <a:p>
            <a:r>
              <a:rPr lang="en-US" sz="2000" dirty="0" smtClean="0"/>
              <a:t>Com o chip </a:t>
            </a:r>
            <a:r>
              <a:rPr lang="en-US" sz="2000" dirty="0" err="1" smtClean="0"/>
              <a:t>intel</a:t>
            </a:r>
            <a:r>
              <a:rPr lang="en-US" sz="2000" dirty="0" smtClean="0"/>
              <a:t> 386, </a:t>
            </a:r>
            <a:r>
              <a:rPr lang="en-US" sz="2000" dirty="0" smtClean="0"/>
              <a:t>cache </a:t>
            </a:r>
            <a:r>
              <a:rPr lang="en-US" sz="2000" dirty="0" err="1" smtClean="0"/>
              <a:t>foi</a:t>
            </a:r>
            <a:r>
              <a:rPr lang="en-US" sz="2000" dirty="0" smtClean="0"/>
              <a:t> </a:t>
            </a:r>
            <a:r>
              <a:rPr lang="en-US" sz="2000" dirty="0" err="1" smtClean="0"/>
              <a:t>introduzido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um </a:t>
            </a:r>
            <a:r>
              <a:rPr lang="en-US" sz="2000" dirty="0" err="1" smtClean="0"/>
              <a:t>adicional</a:t>
            </a:r>
            <a:r>
              <a:rPr lang="en-US" sz="2000" dirty="0" smtClean="0"/>
              <a:t> á </a:t>
            </a:r>
            <a:r>
              <a:rPr lang="en-US" sz="2000" dirty="0" err="1" smtClean="0"/>
              <a:t>placa</a:t>
            </a:r>
            <a:r>
              <a:rPr lang="en-US" sz="2000" dirty="0" err="1" smtClean="0"/>
              <a:t>-mãe</a:t>
            </a:r>
            <a:endParaRPr lang="en-US" sz="2000" dirty="0" smtClean="0"/>
          </a:p>
          <a:p>
            <a:r>
              <a:rPr lang="en-US" sz="2000" dirty="0" err="1" smtClean="0"/>
              <a:t>Desde</a:t>
            </a:r>
            <a:r>
              <a:rPr lang="en-US" sz="2000" dirty="0" smtClean="0"/>
              <a:t> o 486 se </a:t>
            </a:r>
            <a:r>
              <a:rPr lang="en-US" sz="2000" dirty="0" err="1" smtClean="0"/>
              <a:t>tornou</a:t>
            </a:r>
            <a:r>
              <a:rPr lang="en-US" sz="2000" dirty="0" smtClean="0"/>
              <a:t> </a:t>
            </a:r>
            <a:r>
              <a:rPr lang="en-US" sz="2000" dirty="0" err="1" smtClean="0"/>
              <a:t>uma</a:t>
            </a:r>
            <a:r>
              <a:rPr lang="en-US" sz="2000" dirty="0" smtClean="0"/>
              <a:t> </a:t>
            </a:r>
            <a:r>
              <a:rPr lang="en-US" sz="2000" dirty="0" err="1" smtClean="0"/>
              <a:t>constante</a:t>
            </a:r>
            <a:r>
              <a:rPr lang="en-US" sz="2000" dirty="0" smtClean="0"/>
              <a:t> </a:t>
            </a:r>
            <a:r>
              <a:rPr lang="en-US" sz="2000" dirty="0" smtClean="0"/>
              <a:t>no </a:t>
            </a:r>
            <a:r>
              <a:rPr lang="en-US" sz="2000" dirty="0" err="1" smtClean="0"/>
              <a:t>próprio</a:t>
            </a:r>
            <a:r>
              <a:rPr lang="en-US" sz="2000" dirty="0" smtClean="0"/>
              <a:t> chip e </a:t>
            </a:r>
            <a:r>
              <a:rPr lang="en-US" sz="2000" dirty="0" err="1" smtClean="0"/>
              <a:t>adquiriu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níveis</a:t>
            </a:r>
            <a:r>
              <a:rPr lang="en-US" sz="2000" dirty="0" smtClean="0"/>
              <a:t> com o </a:t>
            </a:r>
            <a:r>
              <a:rPr lang="en-US" sz="2000" dirty="0" err="1" smtClean="0"/>
              <a:t>passar</a:t>
            </a:r>
            <a:r>
              <a:rPr lang="en-US" sz="2000" dirty="0" smtClean="0"/>
              <a:t> do tempo</a:t>
            </a:r>
            <a:endParaRPr lang="en-US" sz="2000" dirty="0" smtClean="0"/>
          </a:p>
        </p:txBody>
      </p:sp>
      <p:pic>
        <p:nvPicPr>
          <p:cNvPr id="1026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135170" name="Picture 2" descr="http://media.bestofmicro.com/phenomII-athlonII-L3cache,G-J-223507-1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2286000"/>
            <a:ext cx="3295650" cy="2552700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Memória</a:t>
            </a:r>
            <a:r>
              <a:rPr lang="en-US" dirty="0" smtClean="0"/>
              <a:t> Cache</a:t>
            </a:r>
            <a:endParaRPr lang="en-US" dirty="0"/>
          </a:p>
        </p:txBody>
      </p:sp>
      <p:sp>
        <p:nvSpPr>
          <p:cNvPr id="10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2" y="1752600"/>
            <a:ext cx="4127497" cy="4785401"/>
          </a:xfrm>
        </p:spPr>
        <p:txBody>
          <a:bodyPr>
            <a:normAutofit lnSpcReduction="10000"/>
          </a:bodyPr>
          <a:lstStyle/>
          <a:p>
            <a:r>
              <a:rPr lang="en-US" sz="2000" dirty="0" err="1" smtClean="0"/>
              <a:t>Enquanto</a:t>
            </a:r>
            <a:r>
              <a:rPr lang="en-US" sz="2000" dirty="0" smtClean="0"/>
              <a:t> clocks </a:t>
            </a:r>
            <a:r>
              <a:rPr lang="en-US" sz="2000" dirty="0" err="1" smtClean="0"/>
              <a:t>aumentaram</a:t>
            </a:r>
            <a:r>
              <a:rPr lang="en-US" sz="2000" dirty="0" smtClean="0"/>
              <a:t> </a:t>
            </a:r>
            <a:r>
              <a:rPr lang="en-US" sz="2000" dirty="0" err="1" smtClean="0"/>
              <a:t>significativamente</a:t>
            </a:r>
            <a:r>
              <a:rPr lang="en-US" sz="2000" dirty="0" smtClean="0"/>
              <a:t> </a:t>
            </a:r>
            <a:r>
              <a:rPr lang="en-US" sz="2000" dirty="0" err="1" smtClean="0"/>
              <a:t>nos</a:t>
            </a:r>
            <a:r>
              <a:rPr lang="en-US" sz="2000" dirty="0" smtClean="0"/>
              <a:t> </a:t>
            </a:r>
            <a:r>
              <a:rPr lang="en-US" sz="2000" dirty="0" err="1" smtClean="0"/>
              <a:t>últimos</a:t>
            </a:r>
            <a:r>
              <a:rPr lang="en-US" sz="2000" dirty="0" smtClean="0"/>
              <a:t> 20 </a:t>
            </a:r>
            <a:r>
              <a:rPr lang="en-US" sz="2000" dirty="0" err="1" smtClean="0"/>
              <a:t>anos</a:t>
            </a:r>
            <a:r>
              <a:rPr lang="en-US" sz="2000" dirty="0" smtClean="0"/>
              <a:t>, a </a:t>
            </a:r>
            <a:r>
              <a:rPr lang="en-US" sz="2000" dirty="0" err="1" smtClean="0"/>
              <a:t>velocidade</a:t>
            </a:r>
            <a:r>
              <a:rPr lang="en-US" sz="2000" dirty="0" smtClean="0"/>
              <a:t> de </a:t>
            </a:r>
            <a:r>
              <a:rPr lang="en-US" sz="2000" dirty="0" err="1" smtClean="0"/>
              <a:t>acesso</a:t>
            </a:r>
            <a:r>
              <a:rPr lang="en-US" sz="2000" dirty="0" smtClean="0"/>
              <a:t> à </a:t>
            </a:r>
            <a:r>
              <a:rPr lang="en-US" sz="2000" dirty="0" err="1" smtClean="0"/>
              <a:t>memória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relativamente</a:t>
            </a:r>
            <a:r>
              <a:rPr lang="en-US" sz="2000" dirty="0" smtClean="0"/>
              <a:t> </a:t>
            </a:r>
            <a:r>
              <a:rPr lang="en-US" sz="2000" dirty="0" err="1" smtClean="0"/>
              <a:t>pouco</a:t>
            </a:r>
            <a:r>
              <a:rPr lang="en-US" sz="2000" dirty="0" smtClean="0"/>
              <a:t> </a:t>
            </a:r>
            <a:r>
              <a:rPr lang="en-US" sz="2000" dirty="0" err="1" smtClean="0"/>
              <a:t>nesse</a:t>
            </a:r>
            <a:r>
              <a:rPr lang="en-US" sz="2000" dirty="0" smtClean="0"/>
              <a:t> </a:t>
            </a:r>
            <a:r>
              <a:rPr lang="en-US" sz="2000" dirty="0" err="1" smtClean="0"/>
              <a:t>mesmo</a:t>
            </a:r>
            <a:r>
              <a:rPr lang="en-US" sz="2000" dirty="0" smtClean="0"/>
              <a:t> </a:t>
            </a:r>
            <a:r>
              <a:rPr lang="en-US" sz="2000" dirty="0" err="1" smtClean="0"/>
              <a:t>período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r>
              <a:rPr lang="en-US" sz="2000" dirty="0" err="1" smtClean="0"/>
              <a:t>Memória</a:t>
            </a:r>
            <a:r>
              <a:rPr lang="en-US" sz="2000" dirty="0" err="1" smtClean="0"/>
              <a:t>s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rápidas</a:t>
            </a:r>
            <a:r>
              <a:rPr lang="en-US" sz="2000" dirty="0" smtClean="0"/>
              <a:t> </a:t>
            </a:r>
            <a:r>
              <a:rPr lang="en-US" sz="2000" dirty="0" err="1" smtClean="0"/>
              <a:t>existem</a:t>
            </a:r>
            <a:r>
              <a:rPr lang="en-US" sz="2000" dirty="0" smtClean="0"/>
              <a:t> mas o </a:t>
            </a:r>
            <a:r>
              <a:rPr lang="en-US" sz="2000" dirty="0" err="1" smtClean="0"/>
              <a:t>custo</a:t>
            </a:r>
            <a:r>
              <a:rPr lang="en-US" sz="2000" dirty="0" smtClean="0"/>
              <a:t> é alto</a:t>
            </a:r>
            <a:endParaRPr lang="en-US" sz="2000" dirty="0" smtClean="0"/>
          </a:p>
          <a:p>
            <a:r>
              <a:rPr lang="en-US" sz="2000" dirty="0" smtClean="0"/>
              <a:t>Com o chip </a:t>
            </a:r>
            <a:r>
              <a:rPr lang="en-US" sz="2000" dirty="0" err="1" smtClean="0"/>
              <a:t>intel</a:t>
            </a:r>
            <a:r>
              <a:rPr lang="en-US" sz="2000" dirty="0" smtClean="0"/>
              <a:t> 386, </a:t>
            </a:r>
            <a:r>
              <a:rPr lang="en-US" sz="2000" dirty="0" smtClean="0"/>
              <a:t>cache </a:t>
            </a:r>
            <a:r>
              <a:rPr lang="en-US" sz="2000" dirty="0" err="1" smtClean="0"/>
              <a:t>foi</a:t>
            </a:r>
            <a:r>
              <a:rPr lang="en-US" sz="2000" dirty="0" smtClean="0"/>
              <a:t> </a:t>
            </a:r>
            <a:r>
              <a:rPr lang="en-US" sz="2000" dirty="0" err="1" smtClean="0"/>
              <a:t>introduzido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um </a:t>
            </a:r>
            <a:r>
              <a:rPr lang="en-US" sz="2000" dirty="0" err="1" smtClean="0"/>
              <a:t>adicional</a:t>
            </a:r>
            <a:r>
              <a:rPr lang="en-US" sz="2000" dirty="0" smtClean="0"/>
              <a:t> á </a:t>
            </a:r>
            <a:r>
              <a:rPr lang="en-US" sz="2000" dirty="0" err="1" smtClean="0"/>
              <a:t>placa</a:t>
            </a:r>
            <a:r>
              <a:rPr lang="en-US" sz="2000" dirty="0" err="1" smtClean="0"/>
              <a:t>-mãe</a:t>
            </a:r>
            <a:endParaRPr lang="en-US" sz="2000" dirty="0" smtClean="0"/>
          </a:p>
          <a:p>
            <a:r>
              <a:rPr lang="en-US" sz="2000" dirty="0" err="1" smtClean="0"/>
              <a:t>Desde</a:t>
            </a:r>
            <a:r>
              <a:rPr lang="en-US" sz="2000" dirty="0" smtClean="0"/>
              <a:t> o 486 se </a:t>
            </a:r>
            <a:r>
              <a:rPr lang="en-US" sz="2000" dirty="0" err="1" smtClean="0"/>
              <a:t>tornou</a:t>
            </a:r>
            <a:r>
              <a:rPr lang="en-US" sz="2000" dirty="0" smtClean="0"/>
              <a:t> </a:t>
            </a:r>
            <a:r>
              <a:rPr lang="en-US" sz="2000" dirty="0" err="1" smtClean="0"/>
              <a:t>uma</a:t>
            </a:r>
            <a:r>
              <a:rPr lang="en-US" sz="2000" dirty="0" smtClean="0"/>
              <a:t> </a:t>
            </a:r>
            <a:r>
              <a:rPr lang="en-US" sz="2000" dirty="0" err="1" smtClean="0"/>
              <a:t>constante</a:t>
            </a:r>
            <a:r>
              <a:rPr lang="en-US" sz="2000" dirty="0" smtClean="0"/>
              <a:t> </a:t>
            </a:r>
            <a:r>
              <a:rPr lang="en-US" sz="2000" dirty="0" smtClean="0"/>
              <a:t>no </a:t>
            </a:r>
            <a:r>
              <a:rPr lang="en-US" sz="2000" dirty="0" err="1" smtClean="0"/>
              <a:t>próprio</a:t>
            </a:r>
            <a:r>
              <a:rPr lang="en-US" sz="2000" dirty="0" smtClean="0"/>
              <a:t> chip e </a:t>
            </a:r>
            <a:r>
              <a:rPr lang="en-US" sz="2000" dirty="0" err="1" smtClean="0"/>
              <a:t>adquiriu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níveis</a:t>
            </a:r>
            <a:r>
              <a:rPr lang="en-US" sz="2000" dirty="0" smtClean="0"/>
              <a:t> com o </a:t>
            </a:r>
            <a:r>
              <a:rPr lang="en-US" sz="2000" dirty="0" err="1" smtClean="0"/>
              <a:t>passar</a:t>
            </a:r>
            <a:r>
              <a:rPr lang="en-US" sz="2000" dirty="0" smtClean="0"/>
              <a:t> do tempo</a:t>
            </a:r>
            <a:endParaRPr lang="en-US" sz="2000" dirty="0" smtClean="0"/>
          </a:p>
        </p:txBody>
      </p:sp>
      <p:pic>
        <p:nvPicPr>
          <p:cNvPr id="1026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Memória</a:t>
            </a:r>
            <a:r>
              <a:rPr lang="en-US" dirty="0" smtClean="0"/>
              <a:t> Cache</a:t>
            </a:r>
            <a:endParaRPr lang="en-US" dirty="0"/>
          </a:p>
        </p:txBody>
      </p:sp>
      <p:sp>
        <p:nvSpPr>
          <p:cNvPr id="10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http://media.bestofmicro.com/phenomII-athlonII-L3cache,G-L-223509-1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2286000"/>
            <a:ext cx="3124200" cy="3219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808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2" y="1752600"/>
            <a:ext cx="4127497" cy="4785401"/>
          </a:xfrm>
        </p:spPr>
        <p:txBody>
          <a:bodyPr>
            <a:normAutofit lnSpcReduction="10000"/>
          </a:bodyPr>
          <a:lstStyle/>
          <a:p>
            <a:r>
              <a:rPr lang="en-US" sz="2000" dirty="0" err="1" smtClean="0"/>
              <a:t>Enquanto</a:t>
            </a:r>
            <a:r>
              <a:rPr lang="en-US" sz="2000" dirty="0" smtClean="0"/>
              <a:t> clocks </a:t>
            </a:r>
            <a:r>
              <a:rPr lang="en-US" sz="2000" dirty="0" err="1" smtClean="0"/>
              <a:t>aumentaram</a:t>
            </a:r>
            <a:r>
              <a:rPr lang="en-US" sz="2000" dirty="0" smtClean="0"/>
              <a:t> </a:t>
            </a:r>
            <a:r>
              <a:rPr lang="en-US" sz="2000" dirty="0" err="1" smtClean="0"/>
              <a:t>significativamente</a:t>
            </a:r>
            <a:r>
              <a:rPr lang="en-US" sz="2000" dirty="0" smtClean="0"/>
              <a:t> </a:t>
            </a:r>
            <a:r>
              <a:rPr lang="en-US" sz="2000" dirty="0" err="1" smtClean="0"/>
              <a:t>nos</a:t>
            </a:r>
            <a:r>
              <a:rPr lang="en-US" sz="2000" dirty="0" smtClean="0"/>
              <a:t> </a:t>
            </a:r>
            <a:r>
              <a:rPr lang="en-US" sz="2000" dirty="0" err="1" smtClean="0"/>
              <a:t>últimos</a:t>
            </a:r>
            <a:r>
              <a:rPr lang="en-US" sz="2000" dirty="0" smtClean="0"/>
              <a:t> 20 </a:t>
            </a:r>
            <a:r>
              <a:rPr lang="en-US" sz="2000" dirty="0" err="1" smtClean="0"/>
              <a:t>anos</a:t>
            </a:r>
            <a:r>
              <a:rPr lang="en-US" sz="2000" dirty="0" smtClean="0"/>
              <a:t>, a </a:t>
            </a:r>
            <a:r>
              <a:rPr lang="en-US" sz="2000" dirty="0" err="1" smtClean="0"/>
              <a:t>velocidade</a:t>
            </a:r>
            <a:r>
              <a:rPr lang="en-US" sz="2000" dirty="0" smtClean="0"/>
              <a:t> de </a:t>
            </a:r>
            <a:r>
              <a:rPr lang="en-US" sz="2000" dirty="0" err="1" smtClean="0"/>
              <a:t>acesso</a:t>
            </a:r>
            <a:r>
              <a:rPr lang="en-US" sz="2000" dirty="0" smtClean="0"/>
              <a:t> à </a:t>
            </a:r>
            <a:r>
              <a:rPr lang="en-US" sz="2000" dirty="0" err="1" smtClean="0"/>
              <a:t>memória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relativamente</a:t>
            </a:r>
            <a:r>
              <a:rPr lang="en-US" sz="2000" dirty="0" smtClean="0"/>
              <a:t> </a:t>
            </a:r>
            <a:r>
              <a:rPr lang="en-US" sz="2000" dirty="0" err="1" smtClean="0"/>
              <a:t>pouco</a:t>
            </a:r>
            <a:r>
              <a:rPr lang="en-US" sz="2000" dirty="0" smtClean="0"/>
              <a:t> </a:t>
            </a:r>
            <a:r>
              <a:rPr lang="en-US" sz="2000" dirty="0" err="1" smtClean="0"/>
              <a:t>nesse</a:t>
            </a:r>
            <a:r>
              <a:rPr lang="en-US" sz="2000" dirty="0" smtClean="0"/>
              <a:t> </a:t>
            </a:r>
            <a:r>
              <a:rPr lang="en-US" sz="2000" dirty="0" err="1" smtClean="0"/>
              <a:t>mesmo</a:t>
            </a:r>
            <a:r>
              <a:rPr lang="en-US" sz="2000" dirty="0" smtClean="0"/>
              <a:t> </a:t>
            </a:r>
            <a:r>
              <a:rPr lang="en-US" sz="2000" dirty="0" err="1" smtClean="0"/>
              <a:t>período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r>
              <a:rPr lang="en-US" sz="2000" dirty="0" err="1" smtClean="0"/>
              <a:t>Memória</a:t>
            </a:r>
            <a:r>
              <a:rPr lang="en-US" sz="2000" dirty="0" err="1" smtClean="0"/>
              <a:t>s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rápidas</a:t>
            </a:r>
            <a:r>
              <a:rPr lang="en-US" sz="2000" dirty="0" smtClean="0"/>
              <a:t> </a:t>
            </a:r>
            <a:r>
              <a:rPr lang="en-US" sz="2000" dirty="0" err="1" smtClean="0"/>
              <a:t>existem</a:t>
            </a:r>
            <a:r>
              <a:rPr lang="en-US" sz="2000" dirty="0" smtClean="0"/>
              <a:t> mas o </a:t>
            </a:r>
            <a:r>
              <a:rPr lang="en-US" sz="2000" dirty="0" err="1" smtClean="0"/>
              <a:t>custo</a:t>
            </a:r>
            <a:r>
              <a:rPr lang="en-US" sz="2000" dirty="0" smtClean="0"/>
              <a:t> é alto</a:t>
            </a:r>
            <a:endParaRPr lang="en-US" sz="2000" dirty="0" smtClean="0"/>
          </a:p>
          <a:p>
            <a:r>
              <a:rPr lang="en-US" sz="2000" dirty="0" smtClean="0"/>
              <a:t>Com o chip </a:t>
            </a:r>
            <a:r>
              <a:rPr lang="en-US" sz="2000" dirty="0" err="1" smtClean="0"/>
              <a:t>intel</a:t>
            </a:r>
            <a:r>
              <a:rPr lang="en-US" sz="2000" dirty="0" smtClean="0"/>
              <a:t> 386, </a:t>
            </a:r>
            <a:r>
              <a:rPr lang="en-US" sz="2000" dirty="0" smtClean="0"/>
              <a:t>cache </a:t>
            </a:r>
            <a:r>
              <a:rPr lang="en-US" sz="2000" dirty="0" err="1" smtClean="0"/>
              <a:t>foi</a:t>
            </a:r>
            <a:r>
              <a:rPr lang="en-US" sz="2000" dirty="0" smtClean="0"/>
              <a:t> </a:t>
            </a:r>
            <a:r>
              <a:rPr lang="en-US" sz="2000" dirty="0" err="1" smtClean="0"/>
              <a:t>introduzido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um </a:t>
            </a:r>
            <a:r>
              <a:rPr lang="en-US" sz="2000" dirty="0" err="1" smtClean="0"/>
              <a:t>adicional</a:t>
            </a:r>
            <a:r>
              <a:rPr lang="en-US" sz="2000" dirty="0" smtClean="0"/>
              <a:t> á </a:t>
            </a:r>
            <a:r>
              <a:rPr lang="en-US" sz="2000" dirty="0" err="1" smtClean="0"/>
              <a:t>placa</a:t>
            </a:r>
            <a:r>
              <a:rPr lang="en-US" sz="2000" dirty="0" err="1" smtClean="0"/>
              <a:t>-mãe</a:t>
            </a:r>
            <a:endParaRPr lang="en-US" sz="2000" dirty="0" smtClean="0"/>
          </a:p>
          <a:p>
            <a:r>
              <a:rPr lang="en-US" sz="2000" dirty="0" err="1" smtClean="0"/>
              <a:t>Desde</a:t>
            </a:r>
            <a:r>
              <a:rPr lang="en-US" sz="2000" dirty="0" smtClean="0"/>
              <a:t> o 486 se </a:t>
            </a:r>
            <a:r>
              <a:rPr lang="en-US" sz="2000" dirty="0" err="1" smtClean="0"/>
              <a:t>tornou</a:t>
            </a:r>
            <a:r>
              <a:rPr lang="en-US" sz="2000" dirty="0" smtClean="0"/>
              <a:t> </a:t>
            </a:r>
            <a:r>
              <a:rPr lang="en-US" sz="2000" dirty="0" err="1" smtClean="0"/>
              <a:t>uma</a:t>
            </a:r>
            <a:r>
              <a:rPr lang="en-US" sz="2000" dirty="0" smtClean="0"/>
              <a:t> </a:t>
            </a:r>
            <a:r>
              <a:rPr lang="en-US" sz="2000" dirty="0" err="1" smtClean="0"/>
              <a:t>constante</a:t>
            </a:r>
            <a:r>
              <a:rPr lang="en-US" sz="2000" dirty="0" smtClean="0"/>
              <a:t> </a:t>
            </a:r>
            <a:r>
              <a:rPr lang="en-US" sz="2000" dirty="0" smtClean="0"/>
              <a:t>no </a:t>
            </a:r>
            <a:r>
              <a:rPr lang="en-US" sz="2000" dirty="0" err="1" smtClean="0"/>
              <a:t>próprio</a:t>
            </a:r>
            <a:r>
              <a:rPr lang="en-US" sz="2000" dirty="0" smtClean="0"/>
              <a:t> chip e </a:t>
            </a:r>
            <a:r>
              <a:rPr lang="en-US" sz="2000" dirty="0" err="1" smtClean="0"/>
              <a:t>adquiriu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níveis</a:t>
            </a:r>
            <a:r>
              <a:rPr lang="en-US" sz="2000" dirty="0" smtClean="0"/>
              <a:t> com o </a:t>
            </a:r>
            <a:r>
              <a:rPr lang="en-US" sz="2000" dirty="0" err="1" smtClean="0"/>
              <a:t>passar</a:t>
            </a:r>
            <a:r>
              <a:rPr lang="en-US" sz="2000" dirty="0" smtClean="0"/>
              <a:t> do tempo</a:t>
            </a:r>
            <a:endParaRPr lang="en-US" sz="2000" dirty="0" smtClean="0"/>
          </a:p>
        </p:txBody>
      </p:sp>
      <p:pic>
        <p:nvPicPr>
          <p:cNvPr id="1026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Memória</a:t>
            </a:r>
            <a:r>
              <a:rPr lang="en-US" dirty="0" smtClean="0"/>
              <a:t> Cache</a:t>
            </a:r>
            <a:endParaRPr lang="en-US" dirty="0"/>
          </a:p>
        </p:txBody>
      </p:sp>
      <p:sp>
        <p:nvSpPr>
          <p:cNvPr id="10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media.bestofmicro.com/phenomII-athlonII-L3cache,G-N-223511-1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524000"/>
            <a:ext cx="4191000" cy="46905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808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2" y="1752600"/>
            <a:ext cx="4127497" cy="4785401"/>
          </a:xfrm>
        </p:spPr>
        <p:txBody>
          <a:bodyPr>
            <a:normAutofit lnSpcReduction="10000"/>
          </a:bodyPr>
          <a:lstStyle/>
          <a:p>
            <a:r>
              <a:rPr lang="en-US" sz="2000" dirty="0" err="1" smtClean="0"/>
              <a:t>Enquanto</a:t>
            </a:r>
            <a:r>
              <a:rPr lang="en-US" sz="2000" dirty="0" smtClean="0"/>
              <a:t> clocks </a:t>
            </a:r>
            <a:r>
              <a:rPr lang="en-US" sz="2000" dirty="0" err="1" smtClean="0"/>
              <a:t>aumentaram</a:t>
            </a:r>
            <a:r>
              <a:rPr lang="en-US" sz="2000" dirty="0" smtClean="0"/>
              <a:t> </a:t>
            </a:r>
            <a:r>
              <a:rPr lang="en-US" sz="2000" dirty="0" err="1" smtClean="0"/>
              <a:t>significativamente</a:t>
            </a:r>
            <a:r>
              <a:rPr lang="en-US" sz="2000" dirty="0" smtClean="0"/>
              <a:t> </a:t>
            </a:r>
            <a:r>
              <a:rPr lang="en-US" sz="2000" dirty="0" err="1" smtClean="0"/>
              <a:t>nos</a:t>
            </a:r>
            <a:r>
              <a:rPr lang="en-US" sz="2000" dirty="0" smtClean="0"/>
              <a:t> </a:t>
            </a:r>
            <a:r>
              <a:rPr lang="en-US" sz="2000" dirty="0" err="1" smtClean="0"/>
              <a:t>últimos</a:t>
            </a:r>
            <a:r>
              <a:rPr lang="en-US" sz="2000" dirty="0" smtClean="0"/>
              <a:t> 20 </a:t>
            </a:r>
            <a:r>
              <a:rPr lang="en-US" sz="2000" dirty="0" err="1" smtClean="0"/>
              <a:t>anos</a:t>
            </a:r>
            <a:r>
              <a:rPr lang="en-US" sz="2000" dirty="0" smtClean="0"/>
              <a:t>, a </a:t>
            </a:r>
            <a:r>
              <a:rPr lang="en-US" sz="2000" dirty="0" err="1" smtClean="0"/>
              <a:t>velocidade</a:t>
            </a:r>
            <a:r>
              <a:rPr lang="en-US" sz="2000" dirty="0" smtClean="0"/>
              <a:t> de </a:t>
            </a:r>
            <a:r>
              <a:rPr lang="en-US" sz="2000" dirty="0" err="1" smtClean="0"/>
              <a:t>acesso</a:t>
            </a:r>
            <a:r>
              <a:rPr lang="en-US" sz="2000" dirty="0" smtClean="0"/>
              <a:t> à </a:t>
            </a:r>
            <a:r>
              <a:rPr lang="en-US" sz="2000" dirty="0" err="1" smtClean="0"/>
              <a:t>memória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relativamente</a:t>
            </a:r>
            <a:r>
              <a:rPr lang="en-US" sz="2000" dirty="0" smtClean="0"/>
              <a:t> </a:t>
            </a:r>
            <a:r>
              <a:rPr lang="en-US" sz="2000" dirty="0" err="1" smtClean="0"/>
              <a:t>pouco</a:t>
            </a:r>
            <a:r>
              <a:rPr lang="en-US" sz="2000" dirty="0" smtClean="0"/>
              <a:t> </a:t>
            </a:r>
            <a:r>
              <a:rPr lang="en-US" sz="2000" dirty="0" err="1" smtClean="0"/>
              <a:t>nesse</a:t>
            </a:r>
            <a:r>
              <a:rPr lang="en-US" sz="2000" dirty="0" smtClean="0"/>
              <a:t> </a:t>
            </a:r>
            <a:r>
              <a:rPr lang="en-US" sz="2000" dirty="0" err="1" smtClean="0"/>
              <a:t>mesmo</a:t>
            </a:r>
            <a:r>
              <a:rPr lang="en-US" sz="2000" dirty="0" smtClean="0"/>
              <a:t> </a:t>
            </a:r>
            <a:r>
              <a:rPr lang="en-US" sz="2000" dirty="0" err="1" smtClean="0"/>
              <a:t>período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r>
              <a:rPr lang="en-US" sz="2000" dirty="0" err="1" smtClean="0"/>
              <a:t>Memória</a:t>
            </a:r>
            <a:r>
              <a:rPr lang="en-US" sz="2000" dirty="0" err="1" smtClean="0"/>
              <a:t>s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rápidas</a:t>
            </a:r>
            <a:r>
              <a:rPr lang="en-US" sz="2000" dirty="0" smtClean="0"/>
              <a:t> </a:t>
            </a:r>
            <a:r>
              <a:rPr lang="en-US" sz="2000" dirty="0" err="1" smtClean="0"/>
              <a:t>existem</a:t>
            </a:r>
            <a:r>
              <a:rPr lang="en-US" sz="2000" dirty="0" smtClean="0"/>
              <a:t> mas o </a:t>
            </a:r>
            <a:r>
              <a:rPr lang="en-US" sz="2000" dirty="0" err="1" smtClean="0"/>
              <a:t>custo</a:t>
            </a:r>
            <a:r>
              <a:rPr lang="en-US" sz="2000" dirty="0" smtClean="0"/>
              <a:t> é alto</a:t>
            </a:r>
            <a:endParaRPr lang="en-US" sz="2000" dirty="0" smtClean="0"/>
          </a:p>
          <a:p>
            <a:r>
              <a:rPr lang="en-US" sz="2000" dirty="0" smtClean="0"/>
              <a:t>Com o chip </a:t>
            </a:r>
            <a:r>
              <a:rPr lang="en-US" sz="2000" dirty="0" err="1" smtClean="0"/>
              <a:t>intel</a:t>
            </a:r>
            <a:r>
              <a:rPr lang="en-US" sz="2000" dirty="0" smtClean="0"/>
              <a:t> 386, </a:t>
            </a:r>
            <a:r>
              <a:rPr lang="en-US" sz="2000" dirty="0" smtClean="0"/>
              <a:t>cache </a:t>
            </a:r>
            <a:r>
              <a:rPr lang="en-US" sz="2000" dirty="0" err="1" smtClean="0"/>
              <a:t>foi</a:t>
            </a:r>
            <a:r>
              <a:rPr lang="en-US" sz="2000" dirty="0" smtClean="0"/>
              <a:t> </a:t>
            </a:r>
            <a:r>
              <a:rPr lang="en-US" sz="2000" dirty="0" err="1" smtClean="0"/>
              <a:t>introduzido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um </a:t>
            </a:r>
            <a:r>
              <a:rPr lang="en-US" sz="2000" dirty="0" err="1" smtClean="0"/>
              <a:t>adicional</a:t>
            </a:r>
            <a:r>
              <a:rPr lang="en-US" sz="2000" dirty="0" smtClean="0"/>
              <a:t> á </a:t>
            </a:r>
            <a:r>
              <a:rPr lang="en-US" sz="2000" dirty="0" err="1" smtClean="0"/>
              <a:t>placa</a:t>
            </a:r>
            <a:r>
              <a:rPr lang="en-US" sz="2000" dirty="0" err="1" smtClean="0"/>
              <a:t>-mãe</a:t>
            </a:r>
            <a:endParaRPr lang="en-US" sz="2000" dirty="0" smtClean="0"/>
          </a:p>
          <a:p>
            <a:r>
              <a:rPr lang="en-US" sz="2000" dirty="0" err="1" smtClean="0"/>
              <a:t>Desde</a:t>
            </a:r>
            <a:r>
              <a:rPr lang="en-US" sz="2000" dirty="0" smtClean="0"/>
              <a:t> o 486 se </a:t>
            </a:r>
            <a:r>
              <a:rPr lang="en-US" sz="2000" dirty="0" err="1" smtClean="0"/>
              <a:t>tornou</a:t>
            </a:r>
            <a:r>
              <a:rPr lang="en-US" sz="2000" dirty="0" smtClean="0"/>
              <a:t> </a:t>
            </a:r>
            <a:r>
              <a:rPr lang="en-US" sz="2000" dirty="0" err="1" smtClean="0"/>
              <a:t>uma</a:t>
            </a:r>
            <a:r>
              <a:rPr lang="en-US" sz="2000" dirty="0" smtClean="0"/>
              <a:t> </a:t>
            </a:r>
            <a:r>
              <a:rPr lang="en-US" sz="2000" dirty="0" err="1" smtClean="0"/>
              <a:t>constante</a:t>
            </a:r>
            <a:r>
              <a:rPr lang="en-US" sz="2000" dirty="0" smtClean="0"/>
              <a:t> </a:t>
            </a:r>
            <a:r>
              <a:rPr lang="en-US" sz="2000" dirty="0" smtClean="0"/>
              <a:t>no </a:t>
            </a:r>
            <a:r>
              <a:rPr lang="en-US" sz="2000" dirty="0" err="1" smtClean="0"/>
              <a:t>próprio</a:t>
            </a:r>
            <a:r>
              <a:rPr lang="en-US" sz="2000" dirty="0" smtClean="0"/>
              <a:t> chip e </a:t>
            </a:r>
            <a:r>
              <a:rPr lang="en-US" sz="2000" dirty="0" err="1" smtClean="0"/>
              <a:t>adquiriu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níveis</a:t>
            </a:r>
            <a:r>
              <a:rPr lang="en-US" sz="2000" dirty="0" smtClean="0"/>
              <a:t> com o </a:t>
            </a:r>
            <a:r>
              <a:rPr lang="en-US" sz="2000" dirty="0" err="1" smtClean="0"/>
              <a:t>passar</a:t>
            </a:r>
            <a:r>
              <a:rPr lang="en-US" sz="2000" dirty="0" smtClean="0"/>
              <a:t> do tempo</a:t>
            </a:r>
            <a:endParaRPr lang="en-US" sz="2000" dirty="0" smtClean="0"/>
          </a:p>
        </p:txBody>
      </p:sp>
      <p:pic>
        <p:nvPicPr>
          <p:cNvPr id="1026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Memória</a:t>
            </a:r>
            <a:r>
              <a:rPr lang="en-US" dirty="0" smtClean="0"/>
              <a:t> Cache</a:t>
            </a:r>
            <a:endParaRPr lang="en-US" dirty="0"/>
          </a:p>
        </p:txBody>
      </p:sp>
      <p:sp>
        <p:nvSpPr>
          <p:cNvPr id="10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media.bestofmicro.com/phenomII-athlonII-L3cache,G-O-223512-1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286000"/>
            <a:ext cx="4572000" cy="2936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6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paboim\Desktop\5.2.7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676400"/>
            <a:ext cx="3038278" cy="2490787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OpenCL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876800" y="1752600"/>
            <a:ext cx="4064001" cy="4152899"/>
          </a:xfrm>
        </p:spPr>
        <p:txBody>
          <a:bodyPr>
            <a:noAutofit/>
          </a:bodyPr>
          <a:lstStyle/>
          <a:p>
            <a:r>
              <a:rPr lang="en-US" sz="2000" dirty="0" smtClean="0"/>
              <a:t>É um </a:t>
            </a:r>
            <a:r>
              <a:rPr lang="en-US" sz="2000" dirty="0" err="1" smtClean="0"/>
              <a:t>padrão</a:t>
            </a:r>
            <a:r>
              <a:rPr lang="en-US" sz="2000" dirty="0" smtClean="0"/>
              <a:t> </a:t>
            </a:r>
            <a:r>
              <a:rPr lang="en-US" sz="2000" dirty="0" err="1" smtClean="0"/>
              <a:t>definido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um </a:t>
            </a:r>
            <a:r>
              <a:rPr lang="en-US" sz="2000" dirty="0" err="1" smtClean="0"/>
              <a:t>grupo</a:t>
            </a:r>
            <a:r>
              <a:rPr lang="en-US" sz="2000" dirty="0" smtClean="0"/>
              <a:t> </a:t>
            </a:r>
            <a:r>
              <a:rPr lang="en-US" sz="2000" dirty="0" err="1" smtClean="0"/>
              <a:t>composto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grandes</a:t>
            </a:r>
            <a:r>
              <a:rPr lang="en-US" sz="2000" dirty="0" smtClean="0"/>
              <a:t> </a:t>
            </a:r>
            <a:r>
              <a:rPr lang="en-US" sz="2000" dirty="0" err="1" smtClean="0"/>
              <a:t>empresas</a:t>
            </a:r>
            <a:r>
              <a:rPr lang="en-US" sz="2000" dirty="0" smtClean="0"/>
              <a:t> do </a:t>
            </a:r>
            <a:r>
              <a:rPr lang="en-US" sz="2000" dirty="0" err="1" smtClean="0"/>
              <a:t>mercado</a:t>
            </a:r>
            <a:r>
              <a:rPr lang="en-US" sz="2000" dirty="0" smtClean="0"/>
              <a:t> de </a:t>
            </a:r>
            <a:r>
              <a:rPr lang="en-US" sz="2000" dirty="0" err="1" smtClean="0"/>
              <a:t>semicondutores</a:t>
            </a:r>
            <a:r>
              <a:rPr lang="en-US" sz="2000" dirty="0" smtClean="0"/>
              <a:t> </a:t>
            </a:r>
            <a:r>
              <a:rPr lang="en-US" sz="2000" dirty="0" smtClean="0"/>
              <a:t>(AMD</a:t>
            </a:r>
            <a:r>
              <a:rPr lang="en-US" sz="2000" dirty="0" smtClean="0"/>
              <a:t>, Intel, Apple, Nvidia, IBM</a:t>
            </a:r>
            <a:r>
              <a:rPr lang="en-US" sz="2000" dirty="0" smtClean="0"/>
              <a:t>…)</a:t>
            </a:r>
          </a:p>
          <a:p>
            <a:r>
              <a:rPr lang="en-US" sz="2000" dirty="0" err="1" smtClean="0"/>
              <a:t>Plataforma</a:t>
            </a:r>
            <a:r>
              <a:rPr lang="en-US" sz="2000" dirty="0" smtClean="0"/>
              <a:t> de </a:t>
            </a:r>
            <a:r>
              <a:rPr lang="en-US" sz="2000" dirty="0" err="1" smtClean="0"/>
              <a:t>programação</a:t>
            </a:r>
            <a:r>
              <a:rPr lang="en-US" sz="2000" dirty="0" smtClean="0"/>
              <a:t> “</a:t>
            </a:r>
            <a:r>
              <a:rPr lang="en-US" sz="2000" dirty="0" err="1" smtClean="0"/>
              <a:t>heterogênea</a:t>
            </a:r>
            <a:r>
              <a:rPr lang="en-US" sz="2000" dirty="0" smtClean="0"/>
              <a:t>”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não</a:t>
            </a:r>
            <a:r>
              <a:rPr lang="en-US" sz="2000" dirty="0" smtClean="0"/>
              <a:t> é </a:t>
            </a:r>
            <a:r>
              <a:rPr lang="en-US" sz="2000" dirty="0" err="1" smtClean="0"/>
              <a:t>limitada</a:t>
            </a:r>
            <a:r>
              <a:rPr lang="en-US" sz="2000" dirty="0" smtClean="0"/>
              <a:t> a GPUs mas </a:t>
            </a:r>
            <a:r>
              <a:rPr lang="en-US" sz="2000" dirty="0" err="1" smtClean="0"/>
              <a:t>também</a:t>
            </a:r>
            <a:r>
              <a:rPr lang="en-US" sz="2000" dirty="0" smtClean="0"/>
              <a:t> </a:t>
            </a:r>
            <a:r>
              <a:rPr lang="en-US" sz="2000" dirty="0" err="1" smtClean="0"/>
              <a:t>inclui</a:t>
            </a:r>
            <a:r>
              <a:rPr lang="en-US" sz="2000" dirty="0" smtClean="0"/>
              <a:t> CPUs, DSP, “</a:t>
            </a:r>
            <a:r>
              <a:rPr lang="en-US" sz="2000" dirty="0" err="1" smtClean="0"/>
              <a:t>Aceleradores</a:t>
            </a:r>
            <a:r>
              <a:rPr lang="en-US" sz="2000" dirty="0" smtClean="0"/>
              <a:t>”  (i.e. IBM CELL)</a:t>
            </a:r>
          </a:p>
          <a:p>
            <a:r>
              <a:rPr lang="en-US" sz="2000" dirty="0" err="1" smtClean="0"/>
              <a:t>Possui</a:t>
            </a:r>
            <a:r>
              <a:rPr lang="en-US" sz="2000" dirty="0" smtClean="0"/>
              <a:t> </a:t>
            </a:r>
            <a:r>
              <a:rPr lang="en-US" sz="2000" dirty="0" err="1" smtClean="0"/>
              <a:t>diretivas</a:t>
            </a:r>
            <a:r>
              <a:rPr lang="en-US" sz="2000" dirty="0" smtClean="0"/>
              <a:t> de </a:t>
            </a:r>
            <a:r>
              <a:rPr lang="en-US" sz="2000" dirty="0" err="1" smtClean="0"/>
              <a:t>sincronização</a:t>
            </a:r>
            <a:r>
              <a:rPr lang="en-US" sz="2000" dirty="0" smtClean="0"/>
              <a:t> e </a:t>
            </a:r>
            <a:r>
              <a:rPr lang="en-US" sz="2000" dirty="0" err="1" smtClean="0"/>
              <a:t>expõe</a:t>
            </a:r>
            <a:r>
              <a:rPr lang="en-US" sz="2000" dirty="0" smtClean="0"/>
              <a:t> as </a:t>
            </a:r>
            <a:r>
              <a:rPr lang="en-US" sz="2000" dirty="0" err="1" smtClean="0"/>
              <a:t>hierarquia</a:t>
            </a:r>
            <a:r>
              <a:rPr lang="en-US" sz="2000" dirty="0" err="1" smtClean="0"/>
              <a:t>s</a:t>
            </a:r>
            <a:r>
              <a:rPr lang="en-US" sz="2000" dirty="0" smtClean="0"/>
              <a:t> de </a:t>
            </a:r>
            <a:r>
              <a:rPr lang="en-US" sz="2000" dirty="0" err="1" smtClean="0"/>
              <a:t>memória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dar</a:t>
            </a:r>
            <a:r>
              <a:rPr lang="en-US" sz="2000" dirty="0" smtClean="0"/>
              <a:t> </a:t>
            </a:r>
            <a:r>
              <a:rPr lang="en-US" sz="2000" dirty="0" err="1" smtClean="0"/>
              <a:t>ao</a:t>
            </a:r>
            <a:r>
              <a:rPr lang="en-US" sz="2000" dirty="0" smtClean="0"/>
              <a:t> </a:t>
            </a:r>
            <a:r>
              <a:rPr lang="en-US" sz="2000" dirty="0" err="1" smtClean="0"/>
              <a:t>programador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controle</a:t>
            </a:r>
            <a:r>
              <a:rPr lang="en-US" sz="2000" dirty="0" smtClean="0"/>
              <a:t> </a:t>
            </a:r>
            <a:r>
              <a:rPr lang="en-US" sz="2000" dirty="0" err="1" smtClean="0"/>
              <a:t>sobre</a:t>
            </a:r>
            <a:r>
              <a:rPr lang="en-US" sz="2000" dirty="0" smtClean="0"/>
              <a:t> a </a:t>
            </a:r>
            <a:r>
              <a:rPr lang="en-US" sz="2000" dirty="0" err="1" smtClean="0"/>
              <a:t>execução</a:t>
            </a:r>
            <a:endParaRPr lang="en-US" sz="2000" dirty="0" smtClean="0"/>
          </a:p>
        </p:txBody>
      </p:sp>
      <p:pic>
        <p:nvPicPr>
          <p:cNvPr id="10" name="Picture 2" descr="C:\Users\fpaboim\Documents\puc-ri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2050" name="Picture 2" descr="C:\Users\fpaboim\Desktop\cell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4600" y="1828800"/>
            <a:ext cx="2005568" cy="2754313"/>
          </a:xfrm>
          <a:prstGeom prst="rect">
            <a:avLst/>
          </a:prstGeom>
          <a:noFill/>
        </p:spPr>
      </p:pic>
      <p:pic>
        <p:nvPicPr>
          <p:cNvPr id="2051" name="Picture 3" descr="C:\Users\fpaboim\Desktop\llano_propus_compar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" y="4382066"/>
            <a:ext cx="4343400" cy="2171134"/>
          </a:xfrm>
          <a:prstGeom prst="rect">
            <a:avLst/>
          </a:prstGeom>
          <a:noFill/>
        </p:spPr>
      </p:pic>
      <p:sp>
        <p:nvSpPr>
          <p:cNvPr id="9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83820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Prós</a:t>
            </a:r>
            <a:r>
              <a:rPr lang="en-US" sz="3600" dirty="0" smtClean="0"/>
              <a:t>/Contras de </a:t>
            </a:r>
            <a:r>
              <a:rPr lang="en-US" sz="3600" dirty="0" err="1" smtClean="0"/>
              <a:t>portar</a:t>
            </a:r>
            <a:r>
              <a:rPr lang="en-US" sz="3600" dirty="0" smtClean="0"/>
              <a:t> </a:t>
            </a:r>
            <a:r>
              <a:rPr lang="en-US" sz="3600" dirty="0" err="1" smtClean="0"/>
              <a:t>código</a:t>
            </a:r>
            <a:r>
              <a:rPr lang="en-US" sz="3600" dirty="0" smtClean="0"/>
              <a:t> </a:t>
            </a:r>
            <a:r>
              <a:rPr lang="en-US" sz="3600" dirty="0" err="1" smtClean="0"/>
              <a:t>para</a:t>
            </a:r>
            <a:r>
              <a:rPr lang="en-US" sz="3600" dirty="0" smtClean="0"/>
              <a:t> OpenCL 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648200" y="2133600"/>
            <a:ext cx="4064001" cy="4152899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Mais</a:t>
            </a:r>
            <a:r>
              <a:rPr lang="en-US" sz="2000" dirty="0" smtClean="0"/>
              <a:t> tempo </a:t>
            </a:r>
            <a:r>
              <a:rPr lang="en-US" sz="2000" dirty="0" err="1" smtClean="0"/>
              <a:t>necessário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programar</a:t>
            </a:r>
            <a:r>
              <a:rPr lang="en-US" sz="2000" dirty="0" smtClean="0"/>
              <a:t> and (</a:t>
            </a:r>
            <a:r>
              <a:rPr lang="en-US" sz="2000" dirty="0" err="1" smtClean="0"/>
              <a:t>muito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)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debuggar</a:t>
            </a:r>
            <a:endParaRPr lang="en-US" sz="2000" dirty="0" smtClean="0"/>
          </a:p>
          <a:p>
            <a:r>
              <a:rPr lang="en-US" sz="2000" dirty="0" err="1" smtClean="0"/>
              <a:t>Tecnologia</a:t>
            </a:r>
            <a:r>
              <a:rPr lang="en-US" sz="2000" dirty="0" smtClean="0"/>
              <a:t> </a:t>
            </a:r>
            <a:r>
              <a:rPr lang="en-US" sz="2000" dirty="0" err="1" smtClean="0"/>
              <a:t>relativamente</a:t>
            </a:r>
            <a:r>
              <a:rPr lang="en-US" sz="2000" dirty="0" smtClean="0"/>
              <a:t> nova e </a:t>
            </a:r>
            <a:r>
              <a:rPr lang="en-US" sz="2000" dirty="0" err="1" smtClean="0"/>
              <a:t>não</a:t>
            </a:r>
            <a:r>
              <a:rPr lang="en-US" sz="2000" dirty="0" smtClean="0"/>
              <a:t> </a:t>
            </a:r>
            <a:r>
              <a:rPr lang="en-US" sz="2000" dirty="0" err="1" smtClean="0"/>
              <a:t>está</a:t>
            </a:r>
            <a:r>
              <a:rPr lang="en-US" sz="2000" dirty="0" smtClean="0"/>
              <a:t> </a:t>
            </a:r>
            <a:r>
              <a:rPr lang="en-US" sz="2000" dirty="0" err="1" smtClean="0"/>
              <a:t>bem</a:t>
            </a:r>
            <a:r>
              <a:rPr lang="en-US" sz="2000" dirty="0" smtClean="0"/>
              <a:t> </a:t>
            </a:r>
            <a:r>
              <a:rPr lang="en-US" sz="2000" dirty="0" err="1" smtClean="0"/>
              <a:t>estabelecida</a:t>
            </a:r>
            <a:endParaRPr lang="en-US" sz="2000" dirty="0" smtClean="0"/>
          </a:p>
          <a:p>
            <a:r>
              <a:rPr lang="en-US" sz="2000" dirty="0" err="1" smtClean="0"/>
              <a:t>Código</a:t>
            </a:r>
            <a:r>
              <a:rPr lang="en-US" sz="2000" dirty="0" smtClean="0"/>
              <a:t> é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difícil</a:t>
            </a:r>
            <a:r>
              <a:rPr lang="en-US" sz="2000" dirty="0" smtClean="0"/>
              <a:t> de </a:t>
            </a:r>
            <a:r>
              <a:rPr lang="en-US" sz="2000" dirty="0" err="1" smtClean="0"/>
              <a:t>manter</a:t>
            </a:r>
            <a:endParaRPr lang="en-US" sz="2000" dirty="0" smtClean="0"/>
          </a:p>
          <a:p>
            <a:r>
              <a:rPr lang="en-US" sz="2000" dirty="0" err="1" smtClean="0"/>
              <a:t>Custos</a:t>
            </a:r>
            <a:r>
              <a:rPr lang="en-US" sz="2000" dirty="0" smtClean="0"/>
              <a:t> de </a:t>
            </a:r>
            <a:r>
              <a:rPr lang="en-US" sz="2000" dirty="0" err="1" smtClean="0"/>
              <a:t>manutenção</a:t>
            </a:r>
            <a:r>
              <a:rPr lang="en-US" sz="2000" dirty="0" smtClean="0"/>
              <a:t> de </a:t>
            </a:r>
            <a:r>
              <a:rPr lang="en-US" sz="2000" dirty="0" err="1" smtClean="0"/>
              <a:t>código</a:t>
            </a:r>
            <a:r>
              <a:rPr lang="en-US" sz="2000" dirty="0" smtClean="0"/>
              <a:t> </a:t>
            </a:r>
            <a:r>
              <a:rPr lang="en-US" sz="2000" dirty="0" err="1" smtClean="0"/>
              <a:t>são</a:t>
            </a:r>
            <a:r>
              <a:rPr lang="en-US" sz="2000" dirty="0" smtClean="0"/>
              <a:t> </a:t>
            </a:r>
            <a:r>
              <a:rPr lang="en-US" sz="2000" dirty="0" err="1" smtClean="0"/>
              <a:t>maiores</a:t>
            </a:r>
            <a:endParaRPr lang="en-US" sz="2000" dirty="0" smtClean="0"/>
          </a:p>
          <a:p>
            <a:r>
              <a:rPr lang="en-US" sz="2000" dirty="0" err="1" smtClean="0"/>
              <a:t>Generalidade</a:t>
            </a:r>
            <a:r>
              <a:rPr lang="en-US" sz="2000" dirty="0" smtClean="0"/>
              <a:t> da </a:t>
            </a:r>
            <a:r>
              <a:rPr lang="en-US" sz="2000" dirty="0" err="1" smtClean="0"/>
              <a:t>plataforma</a:t>
            </a:r>
            <a:r>
              <a:rPr lang="en-US" sz="2000" dirty="0" smtClean="0"/>
              <a:t> </a:t>
            </a:r>
            <a:r>
              <a:rPr lang="en-US" sz="2000" dirty="0" err="1" smtClean="0"/>
              <a:t>têm</a:t>
            </a:r>
            <a:r>
              <a:rPr lang="en-US" sz="2000" dirty="0" smtClean="0"/>
              <a:t> um </a:t>
            </a:r>
            <a:r>
              <a:rPr lang="en-US" sz="2000" dirty="0" err="1" smtClean="0"/>
              <a:t>custo</a:t>
            </a:r>
            <a:endParaRPr lang="en-US" sz="2000" dirty="0" smtClean="0"/>
          </a:p>
        </p:txBody>
      </p:sp>
      <p:pic>
        <p:nvPicPr>
          <p:cNvPr id="10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12" name="Content Placeholder 6"/>
          <p:cNvSpPr>
            <a:spLocks noGrp="1"/>
          </p:cNvSpPr>
          <p:nvPr>
            <p:ph sz="quarter" idx="1"/>
          </p:nvPr>
        </p:nvSpPr>
        <p:spPr>
          <a:xfrm>
            <a:off x="381000" y="2057400"/>
            <a:ext cx="4064001" cy="4152899"/>
          </a:xfrm>
        </p:spPr>
        <p:txBody>
          <a:bodyPr>
            <a:noAutofit/>
          </a:bodyPr>
          <a:lstStyle/>
          <a:p>
            <a:r>
              <a:rPr lang="en-US" sz="2000" dirty="0" smtClean="0"/>
              <a:t>Performance </a:t>
            </a:r>
            <a:r>
              <a:rPr lang="en-US" sz="2000" dirty="0" err="1" smtClean="0"/>
              <a:t>potencial</a:t>
            </a:r>
            <a:r>
              <a:rPr lang="en-US" sz="2000" dirty="0" smtClean="0"/>
              <a:t> </a:t>
            </a:r>
            <a:r>
              <a:rPr lang="en-US" sz="2000" dirty="0" err="1" smtClean="0"/>
              <a:t>maior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$ </a:t>
            </a:r>
            <a:r>
              <a:rPr lang="en-US" sz="2000" dirty="0" err="1" smtClean="0"/>
              <a:t>gasto</a:t>
            </a:r>
            <a:endParaRPr lang="en-US" sz="2000" dirty="0" smtClean="0"/>
          </a:p>
          <a:p>
            <a:r>
              <a:rPr lang="en-US" sz="2000" dirty="0" err="1" smtClean="0"/>
              <a:t>Melhor</a:t>
            </a:r>
            <a:r>
              <a:rPr lang="en-US" sz="2000" dirty="0" smtClean="0"/>
              <a:t> </a:t>
            </a:r>
            <a:r>
              <a:rPr lang="en-US" sz="2000" dirty="0" err="1" smtClean="0"/>
              <a:t>eficiência</a:t>
            </a:r>
            <a:r>
              <a:rPr lang="en-US" sz="2000" dirty="0" smtClean="0"/>
              <a:t> </a:t>
            </a:r>
            <a:r>
              <a:rPr lang="en-US" sz="2000" dirty="0" err="1" smtClean="0"/>
              <a:t>energética</a:t>
            </a:r>
            <a:r>
              <a:rPr lang="en-US" sz="2000" dirty="0" smtClean="0"/>
              <a:t> – </a:t>
            </a:r>
            <a:r>
              <a:rPr lang="en-US" sz="2000" dirty="0" err="1" smtClean="0"/>
              <a:t>Ecologicamente</a:t>
            </a:r>
            <a:r>
              <a:rPr lang="en-US" sz="2000" dirty="0" smtClean="0"/>
              <a:t> </a:t>
            </a:r>
            <a:r>
              <a:rPr lang="en-US" sz="2000" dirty="0" err="1" smtClean="0"/>
              <a:t>correto</a:t>
            </a:r>
            <a:r>
              <a:rPr lang="en-US" sz="2000" dirty="0" smtClean="0"/>
              <a:t> e </a:t>
            </a:r>
            <a:r>
              <a:rPr lang="en-US" sz="2000" dirty="0" err="1" smtClean="0"/>
              <a:t>menor</a:t>
            </a:r>
            <a:r>
              <a:rPr lang="en-US" sz="2000" dirty="0" smtClean="0"/>
              <a:t> </a:t>
            </a:r>
            <a:r>
              <a:rPr lang="en-US" sz="2000" dirty="0" err="1" smtClean="0"/>
              <a:t>custo</a:t>
            </a:r>
            <a:r>
              <a:rPr lang="en-US" sz="2000" dirty="0" smtClean="0"/>
              <a:t> de </a:t>
            </a:r>
            <a:r>
              <a:rPr lang="en-US" sz="2000" dirty="0" err="1" smtClean="0"/>
              <a:t>operação</a:t>
            </a:r>
            <a:r>
              <a:rPr lang="en-US" sz="2000" dirty="0" smtClean="0"/>
              <a:t> (GPUs)</a:t>
            </a:r>
            <a:endParaRPr lang="en-US" sz="2000" dirty="0" smtClean="0"/>
          </a:p>
          <a:p>
            <a:r>
              <a:rPr lang="en-US" sz="2000" dirty="0" err="1" smtClean="0"/>
              <a:t>Expõe</a:t>
            </a:r>
            <a:r>
              <a:rPr lang="en-US" sz="2000" dirty="0" smtClean="0"/>
              <a:t> a </a:t>
            </a:r>
            <a:r>
              <a:rPr lang="en-US" sz="2000" dirty="0" err="1" smtClean="0"/>
              <a:t>arquitetura</a:t>
            </a:r>
            <a:r>
              <a:rPr lang="en-US" sz="2000" dirty="0" smtClean="0"/>
              <a:t> de </a:t>
            </a:r>
            <a:r>
              <a:rPr lang="en-US" sz="2000" dirty="0" err="1" smtClean="0"/>
              <a:t>memória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implica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controle</a:t>
            </a:r>
            <a:r>
              <a:rPr lang="en-US" sz="2000" dirty="0" smtClean="0"/>
              <a:t> e, </a:t>
            </a:r>
            <a:r>
              <a:rPr lang="en-US" sz="2000" dirty="0" err="1" smtClean="0"/>
              <a:t>consequentemente</a:t>
            </a:r>
            <a:r>
              <a:rPr lang="en-US" sz="2000" dirty="0" smtClean="0"/>
              <a:t>, </a:t>
            </a:r>
            <a:r>
              <a:rPr lang="en-US" sz="2000" dirty="0" err="1" smtClean="0"/>
              <a:t>maior</a:t>
            </a:r>
            <a:r>
              <a:rPr lang="en-US" sz="2000" dirty="0" smtClean="0"/>
              <a:t> </a:t>
            </a:r>
            <a:r>
              <a:rPr lang="en-US" sz="2000" dirty="0" err="1" smtClean="0"/>
              <a:t>ganho</a:t>
            </a:r>
            <a:r>
              <a:rPr lang="en-US" sz="2000" dirty="0" smtClean="0"/>
              <a:t> </a:t>
            </a:r>
            <a:r>
              <a:rPr lang="en-US" sz="2000" dirty="0" err="1" smtClean="0"/>
              <a:t>potencial</a:t>
            </a:r>
            <a:endParaRPr lang="en-US" sz="2000" dirty="0" smtClean="0"/>
          </a:p>
          <a:p>
            <a:r>
              <a:rPr lang="en-US" sz="2000" dirty="0" err="1" smtClean="0"/>
              <a:t>Portabilidade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plataformas</a:t>
            </a:r>
            <a:r>
              <a:rPr lang="en-US" sz="2000" dirty="0" smtClean="0"/>
              <a:t> </a:t>
            </a:r>
            <a:r>
              <a:rPr lang="en-US" sz="2000" dirty="0" err="1" smtClean="0"/>
              <a:t>heterogêneas</a:t>
            </a:r>
            <a:endParaRPr lang="en-US" sz="2000" dirty="0" smtClean="0"/>
          </a:p>
          <a:p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fácil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IL</a:t>
            </a: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1676400" y="1447800"/>
            <a:ext cx="1447800" cy="8382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itle 4"/>
          <p:cNvSpPr txBox="1">
            <a:spLocks/>
          </p:cNvSpPr>
          <p:nvPr/>
        </p:nvSpPr>
        <p:spPr>
          <a:xfrm>
            <a:off x="5791200" y="1447800"/>
            <a:ext cx="1447800" cy="8382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Big Picture</a:t>
            </a:r>
          </a:p>
        </p:txBody>
      </p:sp>
      <p:pic>
        <p:nvPicPr>
          <p:cNvPr id="26726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1607344"/>
            <a:ext cx="8197453" cy="4741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38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</p:spPr>
        <p:txBody>
          <a:bodyPr/>
          <a:lstStyle/>
          <a:p>
            <a:r>
              <a:rPr lang="en-US" dirty="0" smtClean="0"/>
              <a:t>Source: Benedict R. </a:t>
            </a:r>
            <a:r>
              <a:rPr lang="en-US" dirty="0" err="1" smtClean="0"/>
              <a:t>Gaster</a:t>
            </a:r>
            <a:r>
              <a:rPr lang="en-US" dirty="0" smtClean="0"/>
              <a:t>, AMD   © 2011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8153400" cy="481123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Mercado </a:t>
            </a:r>
            <a:r>
              <a:rPr lang="en-US" dirty="0" err="1" smtClean="0"/>
              <a:t>emergente</a:t>
            </a:r>
            <a:r>
              <a:rPr lang="en-US" dirty="0" smtClean="0"/>
              <a:t> e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crescimento</a:t>
            </a:r>
            <a:endParaRPr lang="en-US" dirty="0" smtClean="0"/>
          </a:p>
          <a:p>
            <a:r>
              <a:rPr lang="en-US" dirty="0" err="1" smtClean="0"/>
              <a:t>Tendência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multicore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vários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(embedded, mobile, PC..)</a:t>
            </a:r>
          </a:p>
          <a:p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previsão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“</a:t>
            </a:r>
            <a:r>
              <a:rPr lang="en-US" dirty="0" err="1" smtClean="0"/>
              <a:t>retornar</a:t>
            </a:r>
            <a:r>
              <a:rPr lang="en-US" dirty="0" smtClean="0"/>
              <a:t>”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antigo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as </a:t>
            </a:r>
            <a:r>
              <a:rPr lang="en-US" dirty="0" err="1" smtClean="0"/>
              <a:t>forças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levaram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surgimento</a:t>
            </a:r>
            <a:r>
              <a:rPr lang="en-US" dirty="0" smtClean="0"/>
              <a:t> do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continuam</a:t>
            </a:r>
            <a:r>
              <a:rPr lang="en-US" dirty="0" smtClean="0"/>
              <a:t> </a:t>
            </a:r>
            <a:r>
              <a:rPr lang="en-US" dirty="0" err="1" smtClean="0"/>
              <a:t>ativas</a:t>
            </a:r>
            <a:r>
              <a:rPr lang="en-US" dirty="0" smtClean="0"/>
              <a:t> e se </a:t>
            </a:r>
            <a:r>
              <a:rPr lang="en-US" dirty="0" err="1" smtClean="0"/>
              <a:t>fortalecendo</a:t>
            </a:r>
            <a:endParaRPr lang="en-US" dirty="0"/>
          </a:p>
          <a:p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bibliotecas</a:t>
            </a:r>
            <a:r>
              <a:rPr lang="en-US" dirty="0" smtClean="0"/>
              <a:t> </a:t>
            </a:r>
            <a:r>
              <a:rPr lang="en-US" dirty="0" err="1" smtClean="0"/>
              <a:t>forneçam</a:t>
            </a:r>
            <a:r>
              <a:rPr lang="en-US" dirty="0" smtClean="0"/>
              <a:t> </a:t>
            </a:r>
            <a:r>
              <a:rPr lang="en-US" dirty="0" err="1" smtClean="0"/>
              <a:t>abstrações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facilitar</a:t>
            </a:r>
            <a:r>
              <a:rPr lang="en-US" dirty="0" smtClean="0"/>
              <a:t> a </a:t>
            </a:r>
            <a:r>
              <a:rPr lang="en-US" dirty="0" err="1" smtClean="0"/>
              <a:t>tarefa</a:t>
            </a:r>
            <a:r>
              <a:rPr lang="en-US" dirty="0" smtClean="0"/>
              <a:t> de </a:t>
            </a:r>
            <a:r>
              <a:rPr lang="en-US" dirty="0" err="1" smtClean="0"/>
              <a:t>programar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massivo</a:t>
            </a:r>
            <a:r>
              <a:rPr lang="en-US" dirty="0" smtClean="0"/>
              <a:t>/multicore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de HPC </a:t>
            </a:r>
            <a:r>
              <a:rPr lang="en-US" dirty="0" err="1" smtClean="0"/>
              <a:t>frequentemente</a:t>
            </a:r>
            <a:r>
              <a:rPr lang="en-US" dirty="0" smtClean="0"/>
              <a:t> é </a:t>
            </a:r>
            <a:r>
              <a:rPr lang="en-US" dirty="0" err="1" smtClean="0"/>
              <a:t>necessário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implementação</a:t>
            </a:r>
            <a:r>
              <a:rPr lang="en-US" dirty="0" smtClean="0"/>
              <a:t> </a:t>
            </a:r>
            <a:r>
              <a:rPr lang="en-US" dirty="0" err="1" smtClean="0"/>
              <a:t>customizada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extrair</a:t>
            </a:r>
            <a:r>
              <a:rPr lang="en-US" dirty="0" smtClean="0"/>
              <a:t> um </a:t>
            </a:r>
            <a:r>
              <a:rPr lang="en-US" dirty="0" err="1" smtClean="0"/>
              <a:t>diferencial</a:t>
            </a:r>
            <a:r>
              <a:rPr lang="en-US" dirty="0" smtClean="0"/>
              <a:t> de performance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r>
              <a:rPr lang="en-US" dirty="0" smtClean="0"/>
              <a:t> novo</a:t>
            </a:r>
          </a:p>
          <a:p>
            <a:r>
              <a:rPr lang="en-US" dirty="0" smtClean="0"/>
              <a:t>OpenCL é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biblioteca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suporta</a:t>
            </a:r>
            <a:r>
              <a:rPr lang="en-US" dirty="0" smtClean="0"/>
              <a:t> </a:t>
            </a:r>
            <a:r>
              <a:rPr lang="en-US" dirty="0" err="1" smtClean="0"/>
              <a:t>multiplos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processadores</a:t>
            </a:r>
            <a:r>
              <a:rPr lang="en-US" dirty="0" smtClean="0"/>
              <a:t> e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portada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outros </a:t>
            </a:r>
            <a:r>
              <a:rPr lang="en-US" dirty="0" err="1" smtClean="0"/>
              <a:t>sistemas</a:t>
            </a:r>
            <a:r>
              <a:rPr lang="en-US" dirty="0" smtClean="0"/>
              <a:t>. </a:t>
            </a:r>
            <a:r>
              <a:rPr lang="en-US" dirty="0" err="1" smtClean="0"/>
              <a:t>Atualmente</a:t>
            </a:r>
            <a:r>
              <a:rPr lang="en-US" dirty="0" smtClean="0"/>
              <a:t> </a:t>
            </a:r>
            <a:r>
              <a:rPr lang="en-US" dirty="0" err="1" smtClean="0"/>
              <a:t>existem</a:t>
            </a:r>
            <a:r>
              <a:rPr lang="en-US" dirty="0" smtClean="0"/>
              <a:t> </a:t>
            </a:r>
            <a:r>
              <a:rPr lang="en-US" dirty="0" err="1" smtClean="0"/>
              <a:t>implementações</a:t>
            </a:r>
            <a:r>
              <a:rPr lang="en-US" dirty="0" smtClean="0"/>
              <a:t> de OpenCL </a:t>
            </a:r>
            <a:r>
              <a:rPr lang="en-US" dirty="0" err="1" smtClean="0"/>
              <a:t>disponibilizadas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: AMD, Nvidia, Apple, IBM, Intel.. Com </a:t>
            </a:r>
            <a:r>
              <a:rPr lang="en-US" dirty="0" err="1" smtClean="0"/>
              <a:t>outras</a:t>
            </a:r>
            <a:r>
              <a:rPr lang="en-US" dirty="0" smtClean="0"/>
              <a:t> </a:t>
            </a:r>
            <a:r>
              <a:rPr lang="en-US" dirty="0" err="1" smtClean="0"/>
              <a:t>empresas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a ARM e Samsung (</a:t>
            </a:r>
            <a:r>
              <a:rPr lang="en-US" dirty="0" err="1" smtClean="0"/>
              <a:t>já</a:t>
            </a:r>
            <a:r>
              <a:rPr lang="en-US" dirty="0" smtClean="0"/>
              <a:t> é </a:t>
            </a:r>
            <a:r>
              <a:rPr lang="en-US" dirty="0" err="1" smtClean="0"/>
              <a:t>possivel</a:t>
            </a:r>
            <a:r>
              <a:rPr lang="en-US" dirty="0" smtClean="0"/>
              <a:t> </a:t>
            </a:r>
            <a:r>
              <a:rPr lang="en-US" dirty="0" err="1" smtClean="0"/>
              <a:t>programar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Nexus 10 e </a:t>
            </a:r>
            <a:r>
              <a:rPr lang="pt-BR" dirty="0"/>
              <a:t>Samsung Exynos 5 </a:t>
            </a:r>
            <a:r>
              <a:rPr lang="pt-BR" dirty="0" smtClean="0"/>
              <a:t>dev-board de modo “não oficial”)</a:t>
            </a:r>
            <a:endParaRPr lang="pt-BR" dirty="0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6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00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OpenCL Compilation System</a:t>
            </a:r>
            <a:endParaRPr lang="en-US" dirty="0"/>
          </a:p>
        </p:txBody>
      </p:sp>
      <p:sp>
        <p:nvSpPr>
          <p:cNvPr id="39" name="Content Placeholder 38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44450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LLVM - Low Level Virtual Machine </a:t>
            </a:r>
          </a:p>
          <a:p>
            <a:r>
              <a:rPr lang="en-US" sz="2000" dirty="0" smtClean="0"/>
              <a:t>Kernels </a:t>
            </a:r>
            <a:r>
              <a:rPr lang="en-US" sz="2000" dirty="0" err="1" smtClean="0"/>
              <a:t>compilados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LLVM </a:t>
            </a:r>
            <a:r>
              <a:rPr lang="en-US" sz="2000" dirty="0" smtClean="0"/>
              <a:t>IR</a:t>
            </a:r>
          </a:p>
          <a:p>
            <a:r>
              <a:rPr lang="en-US" sz="2000" dirty="0" err="1" smtClean="0"/>
              <a:t>Compilador</a:t>
            </a:r>
            <a:r>
              <a:rPr lang="en-US" sz="2000" dirty="0" smtClean="0"/>
              <a:t> </a:t>
            </a:r>
            <a:r>
              <a:rPr lang="en-US" sz="2000" dirty="0" err="1" smtClean="0"/>
              <a:t>opensource</a:t>
            </a:r>
            <a:endParaRPr lang="en-US" sz="2000" dirty="0" smtClean="0"/>
          </a:p>
          <a:p>
            <a:pPr lvl="1"/>
            <a:r>
              <a:rPr lang="en-US" sz="2000" dirty="0" err="1" smtClean="0"/>
              <a:t>Independente</a:t>
            </a:r>
            <a:r>
              <a:rPr lang="en-US" sz="2000" dirty="0" smtClean="0"/>
              <a:t> de </a:t>
            </a:r>
            <a:r>
              <a:rPr lang="en-US" sz="2000" dirty="0" err="1" smtClean="0"/>
              <a:t>plataforma</a:t>
            </a:r>
            <a:r>
              <a:rPr lang="en-US" sz="2000" dirty="0" smtClean="0"/>
              <a:t>, SO</a:t>
            </a:r>
            <a:endParaRPr lang="en-US" sz="2000" dirty="0" smtClean="0"/>
          </a:p>
          <a:p>
            <a:pPr lvl="1"/>
            <a:r>
              <a:rPr lang="en-US" sz="2000" dirty="0" err="1" smtClean="0"/>
              <a:t>Mulitplos</a:t>
            </a:r>
            <a:r>
              <a:rPr lang="en-US" sz="2000" dirty="0" smtClean="0"/>
              <a:t> </a:t>
            </a:r>
            <a:r>
              <a:rPr lang="en-US" sz="2000" dirty="0" err="1" smtClean="0"/>
              <a:t>backends</a:t>
            </a:r>
            <a:endParaRPr lang="en-US" sz="2000" dirty="0" smtClean="0"/>
          </a:p>
          <a:p>
            <a:r>
              <a:rPr lang="en-US" sz="2000" dirty="0" smtClean="0">
                <a:hlinkClick r:id="rId3"/>
              </a:rPr>
              <a:t>http://llvm.org</a:t>
            </a:r>
            <a:endParaRPr lang="en-US" sz="2000" dirty="0" smtClean="0"/>
          </a:p>
          <a:p>
            <a:pPr lvl="1"/>
            <a:endParaRPr lang="en-US" sz="2000" dirty="0" smtClean="0"/>
          </a:p>
        </p:txBody>
      </p:sp>
      <p:sp>
        <p:nvSpPr>
          <p:cNvPr id="19" name="Footer Placeholder 38"/>
          <p:cNvSpPr>
            <a:spLocks noGrp="1"/>
          </p:cNvSpPr>
          <p:nvPr>
            <p:ph type="ftr" sz="quarter" idx="17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Source: Benedict R. </a:t>
            </a:r>
            <a:r>
              <a:rPr lang="en-US" dirty="0" err="1" smtClean="0"/>
              <a:t>Gaster</a:t>
            </a:r>
            <a:r>
              <a:rPr lang="en-US" dirty="0" smtClean="0"/>
              <a:t>, AMD   © 2011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5496139" y="1600203"/>
            <a:ext cx="2207643" cy="61876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OpenCL Compute  Program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947862" y="3028503"/>
            <a:ext cx="1302602" cy="54964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LLVM IR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492860" y="4038070"/>
            <a:ext cx="1302602" cy="6296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Nvidia PTX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947862" y="4037275"/>
            <a:ext cx="1302602" cy="6296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AMD CAL IL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677452" y="4037275"/>
            <a:ext cx="1302602" cy="6296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x86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54" idx="2"/>
            <a:endCxn id="55" idx="0"/>
          </p:cNvCxnSpPr>
          <p:nvPr/>
        </p:nvCxnSpPr>
        <p:spPr>
          <a:xfrm rot="5400000">
            <a:off x="6194796" y="2623339"/>
            <a:ext cx="809534" cy="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5" idx="1"/>
            <a:endCxn id="56" idx="0"/>
          </p:cNvCxnSpPr>
          <p:nvPr/>
        </p:nvCxnSpPr>
        <p:spPr>
          <a:xfrm rot="10800000" flipV="1">
            <a:off x="5144165" y="3303325"/>
            <a:ext cx="803701" cy="7347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2"/>
            <a:endCxn id="57" idx="0"/>
          </p:cNvCxnSpPr>
          <p:nvPr/>
        </p:nvCxnSpPr>
        <p:spPr>
          <a:xfrm rot="5400000">
            <a:off x="6369599" y="3807708"/>
            <a:ext cx="4591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5" idx="3"/>
            <a:endCxn id="58" idx="0"/>
          </p:cNvCxnSpPr>
          <p:nvPr/>
        </p:nvCxnSpPr>
        <p:spPr>
          <a:xfrm>
            <a:off x="7250467" y="3303324"/>
            <a:ext cx="1078289" cy="733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664077" y="2403634"/>
            <a:ext cx="172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LLVM Front-end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2860" y="4790665"/>
            <a:ext cx="1302602" cy="98346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7865" y="4790667"/>
            <a:ext cx="1646067" cy="113761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17352" y="4790664"/>
            <a:ext cx="1262702" cy="1057699"/>
          </a:xfrm>
          <a:prstGeom prst="rect">
            <a:avLst/>
          </a:prstGeom>
        </p:spPr>
      </p:pic>
      <p:pic>
        <p:nvPicPr>
          <p:cNvPr id="20" name="Picture 2" descr="C:\Users\fpaboim\Documents\puc-ri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22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 smtClean="0"/>
              <a:t>Modelo</a:t>
            </a:r>
            <a:r>
              <a:rPr lang="en-US" sz="3800" dirty="0" smtClean="0"/>
              <a:t> de </a:t>
            </a:r>
            <a:r>
              <a:rPr lang="en-US" sz="3800" dirty="0" err="1" smtClean="0"/>
              <a:t>Memória</a:t>
            </a:r>
            <a:r>
              <a:rPr lang="en-US" sz="3800" dirty="0" smtClean="0"/>
              <a:t> do OpenCL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401564" y="1600201"/>
            <a:ext cx="4554333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Um </a:t>
            </a:r>
            <a:r>
              <a:rPr lang="en-US" dirty="0" err="1" smtClean="0"/>
              <a:t>subconjunto</a:t>
            </a:r>
            <a:r>
              <a:rPr lang="en-US" dirty="0" smtClean="0"/>
              <a:t> da </a:t>
            </a:r>
            <a:r>
              <a:rPr lang="en-US" dirty="0" err="1" smtClean="0"/>
              <a:t>memória</a:t>
            </a:r>
            <a:r>
              <a:rPr lang="en-US" dirty="0" smtClean="0"/>
              <a:t> do hardware é </a:t>
            </a:r>
            <a:r>
              <a:rPr lang="en-US" dirty="0" err="1" smtClean="0"/>
              <a:t>exposto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OpenCL</a:t>
            </a:r>
            <a:endParaRPr lang="en-US" dirty="0" smtClean="0"/>
          </a:p>
          <a:p>
            <a:r>
              <a:rPr lang="en-US" dirty="0" smtClean="0"/>
              <a:t>Local Data Share (LDS) </a:t>
            </a:r>
            <a:endParaRPr lang="en-US" dirty="0" smtClean="0"/>
          </a:p>
          <a:p>
            <a:pPr lvl="1"/>
            <a:r>
              <a:rPr lang="en-US" dirty="0" err="1" smtClean="0"/>
              <a:t>Pode</a:t>
            </a:r>
            <a:r>
              <a:rPr lang="en-US" dirty="0" smtClean="0"/>
              <a:t>-se </a:t>
            </a:r>
            <a:r>
              <a:rPr lang="en-US" dirty="0" err="1" smtClean="0"/>
              <a:t>compartilhar</a:t>
            </a:r>
            <a:r>
              <a:rPr lang="en-US" dirty="0" smtClean="0"/>
              <a:t> </a:t>
            </a:r>
            <a:r>
              <a:rPr lang="en-US" dirty="0" err="1" smtClean="0"/>
              <a:t>memória</a:t>
            </a:r>
            <a:r>
              <a:rPr lang="en-US" dirty="0" smtClean="0"/>
              <a:t> local entre “threads” de um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i="1" dirty="0" smtClean="0"/>
              <a:t>workgroup</a:t>
            </a:r>
          </a:p>
          <a:p>
            <a:pPr lvl="1"/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velocidade</a:t>
            </a:r>
            <a:r>
              <a:rPr lang="en-US" dirty="0" smtClean="0"/>
              <a:t> de </a:t>
            </a:r>
            <a:r>
              <a:rPr lang="en-US" dirty="0" err="1" smtClean="0"/>
              <a:t>acesso</a:t>
            </a:r>
            <a:r>
              <a:rPr lang="en-US" dirty="0" smtClean="0"/>
              <a:t> e </a:t>
            </a:r>
            <a:r>
              <a:rPr lang="en-US" dirty="0" err="1" smtClean="0"/>
              <a:t>largura</a:t>
            </a:r>
            <a:r>
              <a:rPr lang="en-US" dirty="0" smtClean="0"/>
              <a:t> de </a:t>
            </a:r>
            <a:r>
              <a:rPr lang="en-US" dirty="0" err="1" smtClean="0"/>
              <a:t>banda</a:t>
            </a:r>
            <a:endParaRPr lang="en-US" dirty="0" smtClean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i="1" dirty="0" err="1" smtClean="0"/>
              <a:t>workitem</a:t>
            </a:r>
            <a:r>
              <a:rPr lang="en-US" i="1" dirty="0" smtClean="0"/>
              <a:t> </a:t>
            </a:r>
            <a:r>
              <a:rPr lang="en-US" dirty="0" err="1" smtClean="0"/>
              <a:t>tambem</a:t>
            </a:r>
            <a:r>
              <a:rPr lang="en-US" dirty="0" smtClean="0"/>
              <a:t> </a:t>
            </a:r>
            <a:r>
              <a:rPr lang="en-US" dirty="0" err="1" smtClean="0"/>
              <a:t>possui</a:t>
            </a:r>
            <a:r>
              <a:rPr lang="en-US" dirty="0" smtClean="0"/>
              <a:t> “registers”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chamados</a:t>
            </a:r>
            <a:r>
              <a:rPr lang="en-US" dirty="0" smtClean="0"/>
              <a:t> de </a:t>
            </a:r>
            <a:r>
              <a:rPr lang="en-US" i="1" dirty="0" smtClean="0"/>
              <a:t>private memory</a:t>
            </a:r>
            <a:endParaRPr lang="en-US" i="1" dirty="0" smtClean="0"/>
          </a:p>
          <a:p>
            <a:r>
              <a:rPr lang="en-US" dirty="0" err="1" smtClean="0"/>
              <a:t>Memória</a:t>
            </a:r>
            <a:r>
              <a:rPr lang="en-US" dirty="0" smtClean="0"/>
              <a:t> </a:t>
            </a:r>
            <a:r>
              <a:rPr lang="en-US" dirty="0" err="1" smtClean="0"/>
              <a:t>Constante</a:t>
            </a:r>
            <a:endParaRPr lang="en-US" dirty="0" smtClean="0"/>
          </a:p>
          <a:p>
            <a:pPr lvl="1"/>
            <a:r>
              <a:rPr lang="en-US" dirty="0" err="1" smtClean="0"/>
              <a:t>Leitura</a:t>
            </a:r>
            <a:r>
              <a:rPr lang="en-US" dirty="0" smtClean="0"/>
              <a:t> é </a:t>
            </a:r>
            <a:r>
              <a:rPr lang="en-US" i="1" dirty="0" smtClean="0"/>
              <a:t>cached</a:t>
            </a:r>
            <a:r>
              <a:rPr lang="en-US" dirty="0" smtClean="0"/>
              <a:t>.</a:t>
            </a:r>
          </a:p>
          <a:p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smtClean="0"/>
              <a:t>Global</a:t>
            </a:r>
            <a:endParaRPr lang="en-US" dirty="0"/>
          </a:p>
          <a:p>
            <a:pPr lvl="1"/>
            <a:r>
              <a:rPr lang="en-US" dirty="0" smtClean="0"/>
              <a:t>Similar à </a:t>
            </a:r>
            <a:r>
              <a:rPr lang="en-US" dirty="0" err="1" smtClean="0"/>
              <a:t>memoria</a:t>
            </a:r>
            <a:r>
              <a:rPr lang="en-US" dirty="0" smtClean="0"/>
              <a:t> RAM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4" name="Footer Placeholder 38"/>
          <p:cNvSpPr>
            <a:spLocks noGrp="1"/>
          </p:cNvSpPr>
          <p:nvPr>
            <p:ph type="ftr" sz="quarter" idx="17"/>
          </p:nvPr>
        </p:nvSpPr>
        <p:spPr>
          <a:xfrm>
            <a:off x="838200" y="586740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Source: Benedict R. </a:t>
            </a:r>
            <a:r>
              <a:rPr lang="en-US" dirty="0" err="1" smtClean="0"/>
              <a:t>Gaster</a:t>
            </a:r>
            <a:r>
              <a:rPr lang="en-US" dirty="0" smtClean="0"/>
              <a:t>, AMD   © 2011 </a:t>
            </a:r>
            <a:endParaRPr lang="en-US" dirty="0"/>
          </a:p>
        </p:txBody>
      </p:sp>
      <p:grpSp>
        <p:nvGrpSpPr>
          <p:cNvPr id="4" name="Group 73"/>
          <p:cNvGrpSpPr/>
          <p:nvPr/>
        </p:nvGrpSpPr>
        <p:grpSpPr>
          <a:xfrm>
            <a:off x="245840" y="1905000"/>
            <a:ext cx="4021360" cy="3761027"/>
            <a:chOff x="215107" y="1600201"/>
            <a:chExt cx="4021360" cy="3761027"/>
          </a:xfrm>
        </p:grpSpPr>
        <p:sp>
          <p:nvSpPr>
            <p:cNvPr id="5" name="Rectangle 4"/>
            <p:cNvSpPr/>
            <p:nvPr/>
          </p:nvSpPr>
          <p:spPr>
            <a:xfrm>
              <a:off x="215903" y="1600201"/>
              <a:ext cx="4020564" cy="2939463"/>
            </a:xfrm>
            <a:prstGeom prst="rect">
              <a:avLst/>
            </a:prstGeom>
            <a:solidFill>
              <a:schemeClr val="tx2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5107" y="4561128"/>
              <a:ext cx="4020564" cy="800100"/>
            </a:xfrm>
            <a:prstGeom prst="rect">
              <a:avLst/>
            </a:prstGeom>
            <a:solidFill>
              <a:srgbClr val="CCFFCC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9228" y="4775443"/>
              <a:ext cx="3732321" cy="31630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Global Memory</a:t>
              </a:r>
              <a:endParaRPr lang="en-US" sz="800" dirty="0"/>
            </a:p>
          </p:txBody>
        </p:sp>
        <p:grpSp>
          <p:nvGrpSpPr>
            <p:cNvPr id="8" name="Group 12"/>
            <p:cNvGrpSpPr/>
            <p:nvPr/>
          </p:nvGrpSpPr>
          <p:grpSpPr>
            <a:xfrm>
              <a:off x="369160" y="1792500"/>
              <a:ext cx="1808046" cy="1416841"/>
              <a:chOff x="393700" y="1777998"/>
              <a:chExt cx="2806700" cy="219249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93700" y="1777998"/>
                <a:ext cx="2806700" cy="2192492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41350" y="1981200"/>
                <a:ext cx="1117600" cy="6096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Private </a:t>
                </a:r>
              </a:p>
              <a:p>
                <a:pPr algn="ctr"/>
                <a:r>
                  <a:rPr lang="en-US" sz="800" dirty="0" smtClean="0"/>
                  <a:t>Memory</a:t>
                </a:r>
                <a:endParaRPr lang="en-US" sz="800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41350" y="2755900"/>
                <a:ext cx="1117600" cy="6096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 smtClean="0"/>
                  <a:t>Workitem</a:t>
                </a:r>
                <a:r>
                  <a:rPr lang="en-US" sz="800" dirty="0" smtClean="0"/>
                  <a:t> 1</a:t>
                </a:r>
                <a:endParaRPr lang="en-US" sz="8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11350" y="1968500"/>
                <a:ext cx="1117600" cy="6096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Private </a:t>
                </a:r>
              </a:p>
              <a:p>
                <a:pPr algn="ctr"/>
                <a:r>
                  <a:rPr lang="en-US" sz="800" dirty="0" smtClean="0"/>
                  <a:t>Memory</a:t>
                </a:r>
                <a:endParaRPr lang="en-US" sz="8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911350" y="2743200"/>
                <a:ext cx="1117600" cy="6096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 smtClean="0"/>
                  <a:t>Workitem</a:t>
                </a:r>
                <a:r>
                  <a:rPr lang="en-US" sz="800" dirty="0" smtClean="0"/>
                  <a:t> 1</a:t>
                </a:r>
                <a:endParaRPr lang="en-US" sz="8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32026" y="3558401"/>
                <a:ext cx="1466454" cy="333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/>
                  <a:t>Compute Unit 1</a:t>
                </a:r>
                <a:endParaRPr lang="en-US" sz="800" dirty="0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369160" y="3646406"/>
              <a:ext cx="1181157" cy="25447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Local Memory</a:t>
              </a:r>
              <a:endParaRPr lang="en-US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0027" y="4042284"/>
              <a:ext cx="3732318" cy="249744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Global / Constant Memory Data Cache</a:t>
              </a:r>
              <a:endParaRPr lang="en-US" sz="8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317975" y="3646406"/>
              <a:ext cx="1181157" cy="25361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8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Local Memory</a:t>
              </a:r>
              <a:endParaRPr lang="en-US" sz="800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rot="5400000">
              <a:off x="1030536" y="3427509"/>
              <a:ext cx="436206" cy="1588"/>
            </a:xfrm>
            <a:prstGeom prst="straightConnector1">
              <a:avLst/>
            </a:prstGeom>
            <a:ln w="25400" cap="flat" cmpd="sng" algn="ctr">
              <a:solidFill>
                <a:srgbClr val="000000">
                  <a:alpha val="95000"/>
                </a:srgbClr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rot="5400000">
              <a:off x="1651147" y="3625878"/>
              <a:ext cx="831229" cy="1589"/>
            </a:xfrm>
            <a:prstGeom prst="straightConnector1">
              <a:avLst/>
            </a:prstGeom>
            <a:ln w="25400" cap="flat" cmpd="sng" algn="ctr">
              <a:solidFill>
                <a:srgbClr val="000000">
                  <a:alpha val="95000"/>
                </a:srgbClr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5400000">
              <a:off x="3292813" y="3626306"/>
              <a:ext cx="830371" cy="1589"/>
            </a:xfrm>
            <a:prstGeom prst="straightConnector1">
              <a:avLst/>
            </a:prstGeom>
            <a:ln w="25400" cap="flat" cmpd="sng" algn="ctr">
              <a:solidFill>
                <a:srgbClr val="000000">
                  <a:alpha val="95000"/>
                </a:srgbClr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5400000">
              <a:off x="2575859" y="3428797"/>
              <a:ext cx="437065" cy="1588"/>
            </a:xfrm>
            <a:prstGeom prst="straightConnector1">
              <a:avLst/>
            </a:prstGeom>
            <a:ln w="25400" cap="flat" cmpd="sng" algn="ctr">
              <a:solidFill>
                <a:srgbClr val="000000">
                  <a:alpha val="95000"/>
                </a:srgbClr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5400000">
              <a:off x="2099049" y="4647512"/>
              <a:ext cx="255858" cy="3"/>
            </a:xfrm>
            <a:prstGeom prst="straightConnector1">
              <a:avLst/>
            </a:prstGeom>
            <a:ln w="25400" cap="flat" cmpd="sng" algn="ctr">
              <a:solidFill>
                <a:srgbClr val="000000">
                  <a:alpha val="95000"/>
                </a:srgbClr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49"/>
            <p:cNvGrpSpPr/>
            <p:nvPr/>
          </p:nvGrpSpPr>
          <p:grpSpPr>
            <a:xfrm>
              <a:off x="2284299" y="1792500"/>
              <a:ext cx="1808046" cy="1416841"/>
              <a:chOff x="393700" y="1777998"/>
              <a:chExt cx="2806700" cy="2192492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393700" y="1777998"/>
                <a:ext cx="2806700" cy="2192492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8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41350" y="1981200"/>
                <a:ext cx="1117600" cy="6096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Private </a:t>
                </a:r>
              </a:p>
              <a:p>
                <a:pPr algn="ctr"/>
                <a:r>
                  <a:rPr lang="en-US" sz="800" dirty="0" smtClean="0"/>
                  <a:t>Memory</a:t>
                </a:r>
                <a:endParaRPr lang="en-US" sz="8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41350" y="2755900"/>
                <a:ext cx="1117600" cy="6096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 smtClean="0"/>
                  <a:t>Workitem</a:t>
                </a:r>
                <a:r>
                  <a:rPr lang="en-US" sz="800" dirty="0" smtClean="0"/>
                  <a:t> 1</a:t>
                </a:r>
                <a:endParaRPr lang="en-US" sz="800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911350" y="1968500"/>
                <a:ext cx="1117600" cy="6096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Private </a:t>
                </a:r>
              </a:p>
              <a:p>
                <a:pPr algn="ctr"/>
                <a:r>
                  <a:rPr lang="en-US" sz="800" dirty="0" smtClean="0"/>
                  <a:t>Memory</a:t>
                </a:r>
                <a:endParaRPr lang="en-US" sz="800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911350" y="2743200"/>
                <a:ext cx="1117600" cy="6096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 smtClean="0"/>
                  <a:t>Workitem</a:t>
                </a:r>
                <a:r>
                  <a:rPr lang="en-US" sz="800" dirty="0" smtClean="0"/>
                  <a:t> 1</a:t>
                </a:r>
                <a:endParaRPr lang="en-US" sz="8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132026" y="3558401"/>
                <a:ext cx="1466454" cy="333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/>
                  <a:t>Compute Unit  N</a:t>
                </a:r>
                <a:endParaRPr lang="en-US" sz="8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777029" y="4273361"/>
              <a:ext cx="11326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</a:rPr>
                <a:t>Compute Device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3986" y="5091749"/>
              <a:ext cx="16337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rgbClr val="000000"/>
                  </a:solidFill>
                </a:rPr>
                <a:t>Compute Device Memory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5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42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Plataforma</a:t>
            </a:r>
            <a:r>
              <a:rPr lang="en-US" dirty="0" smtClean="0"/>
              <a:t> AMD </a:t>
            </a:r>
            <a:r>
              <a:rPr lang="en-US" dirty="0" smtClean="0"/>
              <a:t>e 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/>
              <a:t>Cada</a:t>
            </a:r>
            <a:r>
              <a:rPr lang="en-US" sz="2200" dirty="0" smtClean="0"/>
              <a:t> </a:t>
            </a:r>
            <a:r>
              <a:rPr lang="en-US" sz="2200" i="1" dirty="0" smtClean="0"/>
              <a:t>work-item </a:t>
            </a:r>
            <a:r>
              <a:rPr lang="en-US" sz="2200" dirty="0" smtClean="0"/>
              <a:t>é </a:t>
            </a:r>
            <a:r>
              <a:rPr lang="en-US" sz="2200" dirty="0" err="1" smtClean="0"/>
              <a:t>executado</a:t>
            </a:r>
            <a:r>
              <a:rPr lang="en-US" sz="2200" dirty="0" smtClean="0"/>
              <a:t> </a:t>
            </a:r>
            <a:r>
              <a:rPr lang="en-US" sz="2200" dirty="0" err="1" smtClean="0"/>
              <a:t>em</a:t>
            </a:r>
            <a:r>
              <a:rPr lang="en-US" sz="2200" dirty="0" smtClean="0"/>
              <a:t> um </a:t>
            </a:r>
            <a:r>
              <a:rPr lang="en-US" sz="2200" i="1" dirty="0" smtClean="0"/>
              <a:t>processing element</a:t>
            </a:r>
            <a:endParaRPr lang="en-US" sz="2200" i="1" dirty="0" smtClean="0"/>
          </a:p>
          <a:p>
            <a:r>
              <a:rPr lang="en-US" sz="2200" dirty="0" err="1" smtClean="0"/>
              <a:t>Múltiplos</a:t>
            </a:r>
            <a:r>
              <a:rPr lang="en-US" sz="2200" dirty="0" smtClean="0"/>
              <a:t> </a:t>
            </a:r>
            <a:r>
              <a:rPr lang="en-US" sz="2200" i="1" dirty="0" smtClean="0"/>
              <a:t>work-groups </a:t>
            </a:r>
            <a:r>
              <a:rPr lang="en-US" sz="2200" dirty="0" err="1" smtClean="0"/>
              <a:t>são</a:t>
            </a:r>
            <a:r>
              <a:rPr lang="en-US" sz="2200" dirty="0" smtClean="0"/>
              <a:t> </a:t>
            </a:r>
            <a:r>
              <a:rPr lang="en-US" sz="2200" dirty="0" err="1" smtClean="0"/>
              <a:t>executados</a:t>
            </a:r>
            <a:r>
              <a:rPr lang="en-US" sz="2200" dirty="0" smtClean="0"/>
              <a:t> </a:t>
            </a:r>
            <a:r>
              <a:rPr lang="en-US" sz="2200" dirty="0" err="1" smtClean="0"/>
              <a:t>em</a:t>
            </a:r>
            <a:r>
              <a:rPr lang="en-US" sz="2200" dirty="0" smtClean="0"/>
              <a:t> um </a:t>
            </a:r>
            <a:r>
              <a:rPr lang="en-US" sz="2200" dirty="0" err="1" smtClean="0"/>
              <a:t>mesmo</a:t>
            </a:r>
            <a:r>
              <a:rPr lang="en-US" sz="2200" dirty="0" smtClean="0"/>
              <a:t> </a:t>
            </a:r>
            <a:r>
              <a:rPr lang="en-US" sz="2200" i="1" dirty="0" smtClean="0"/>
              <a:t>compute unit</a:t>
            </a:r>
          </a:p>
          <a:p>
            <a:r>
              <a:rPr lang="en-US" sz="2200" dirty="0" smtClean="0"/>
              <a:t>Um </a:t>
            </a:r>
            <a:r>
              <a:rPr lang="en-US" sz="2200" i="1" dirty="0" smtClean="0"/>
              <a:t>workgroup </a:t>
            </a:r>
            <a:r>
              <a:rPr lang="en-US" sz="2200" dirty="0" err="1" smtClean="0"/>
              <a:t>consiste</a:t>
            </a:r>
            <a:r>
              <a:rPr lang="en-US" sz="2200" dirty="0" smtClean="0"/>
              <a:t> de um </a:t>
            </a:r>
            <a:r>
              <a:rPr lang="en-US" sz="2200" dirty="0" err="1" smtClean="0"/>
              <a:t>ou</a:t>
            </a:r>
            <a:r>
              <a:rPr lang="en-US" sz="2200" dirty="0" smtClean="0"/>
              <a:t> </a:t>
            </a:r>
            <a:r>
              <a:rPr lang="en-US" sz="2200" dirty="0" err="1" smtClean="0"/>
              <a:t>mais</a:t>
            </a:r>
            <a:r>
              <a:rPr lang="en-US" sz="2200" dirty="0" smtClean="0"/>
              <a:t> </a:t>
            </a:r>
            <a:r>
              <a:rPr lang="en-US" sz="2200" i="1" dirty="0" smtClean="0"/>
              <a:t>wavefronts</a:t>
            </a:r>
            <a:endParaRPr lang="en-US" sz="2200" i="1" dirty="0" smtClean="0"/>
          </a:p>
          <a:p>
            <a:r>
              <a:rPr lang="en-US" sz="2200" dirty="0" smtClean="0"/>
              <a:t>Computes units </a:t>
            </a:r>
            <a:r>
              <a:rPr lang="en-US" sz="2200" dirty="0" err="1" smtClean="0"/>
              <a:t>operam</a:t>
            </a:r>
            <a:r>
              <a:rPr lang="en-US" sz="2200" dirty="0" smtClean="0"/>
              <a:t> de forma </a:t>
            </a:r>
            <a:r>
              <a:rPr lang="en-US" sz="2200" dirty="0" err="1" smtClean="0"/>
              <a:t>independente</a:t>
            </a:r>
            <a:endParaRPr lang="en-US" sz="2200" dirty="0"/>
          </a:p>
        </p:txBody>
      </p:sp>
      <p:sp>
        <p:nvSpPr>
          <p:cNvPr id="8" name="Footer Placeholder 38"/>
          <p:cNvSpPr>
            <a:spLocks noGrp="1"/>
          </p:cNvSpPr>
          <p:nvPr>
            <p:ph type="ftr" sz="quarter" idx="17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Source: Benedict R. </a:t>
            </a:r>
            <a:r>
              <a:rPr lang="en-US" dirty="0" err="1" smtClean="0"/>
              <a:t>Gaster</a:t>
            </a:r>
            <a:r>
              <a:rPr lang="en-US" dirty="0" smtClean="0"/>
              <a:t>, AMD   © 2011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389271"/>
            <a:ext cx="4423374" cy="2548706"/>
          </a:xfrm>
          <a:prstGeom prst="rect">
            <a:avLst/>
          </a:prstGeom>
        </p:spPr>
      </p:pic>
      <p:pic>
        <p:nvPicPr>
          <p:cNvPr id="7" name="Picture 2" descr="C:\Users\fpaboim\Documents\puc-ri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9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Kernel Ideal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Dada a </a:t>
            </a:r>
            <a:r>
              <a:rPr lang="en-US" dirty="0" err="1" smtClean="0"/>
              <a:t>discussão</a:t>
            </a:r>
            <a:r>
              <a:rPr lang="en-US" dirty="0" smtClean="0"/>
              <a:t> do hardware das GPUs, um kernel </a:t>
            </a:r>
            <a:r>
              <a:rPr lang="en-US" dirty="0" err="1" smtClean="0"/>
              <a:t>idealmente</a:t>
            </a:r>
            <a:r>
              <a:rPr lang="en-US" dirty="0" smtClean="0"/>
              <a:t> </a:t>
            </a:r>
            <a:r>
              <a:rPr lang="en-US" dirty="0" err="1" smtClean="0"/>
              <a:t>teria</a:t>
            </a:r>
            <a:r>
              <a:rPr lang="en-US" dirty="0" smtClean="0"/>
              <a:t> </a:t>
            </a:r>
            <a:r>
              <a:rPr lang="en-US" dirty="0" err="1" smtClean="0"/>
              <a:t>essas</a:t>
            </a:r>
            <a:r>
              <a:rPr lang="en-US" dirty="0" smtClean="0"/>
              <a:t> </a:t>
            </a:r>
            <a:r>
              <a:rPr lang="en-US" dirty="0" err="1" smtClean="0"/>
              <a:t>propriedades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err="1" smtClean="0"/>
              <a:t>Milhares</a:t>
            </a:r>
            <a:r>
              <a:rPr lang="en-US" dirty="0" smtClean="0"/>
              <a:t> de </a:t>
            </a:r>
            <a:r>
              <a:rPr lang="en-US" dirty="0" err="1" smtClean="0"/>
              <a:t>pedações</a:t>
            </a:r>
            <a:r>
              <a:rPr lang="en-US" dirty="0" smtClean="0"/>
              <a:t> </a:t>
            </a:r>
            <a:r>
              <a:rPr lang="en-US" dirty="0" err="1" smtClean="0"/>
              <a:t>independades</a:t>
            </a:r>
            <a:r>
              <a:rPr lang="en-US" dirty="0" smtClean="0"/>
              <a:t> de </a:t>
            </a:r>
            <a:r>
              <a:rPr lang="en-US" dirty="0" err="1" smtClean="0"/>
              <a:t>computação</a:t>
            </a:r>
            <a:endParaRPr lang="en-US" dirty="0" smtClean="0"/>
          </a:p>
          <a:p>
            <a:pPr lvl="2"/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Compute Units </a:t>
            </a:r>
            <a:r>
              <a:rPr lang="en-US" dirty="0" err="1" smtClean="0"/>
              <a:t>disponíveis</a:t>
            </a:r>
            <a:endParaRPr lang="en-US" dirty="0" smtClean="0"/>
          </a:p>
          <a:p>
            <a:pPr lvl="2"/>
            <a:r>
              <a:rPr lang="en-US" dirty="0" err="1" smtClean="0"/>
              <a:t>Permite</a:t>
            </a:r>
            <a:r>
              <a:rPr lang="en-US" dirty="0" smtClean="0"/>
              <a:t> pipelining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diminuir</a:t>
            </a:r>
            <a:r>
              <a:rPr lang="en-US" dirty="0" smtClean="0"/>
              <a:t> a </a:t>
            </a:r>
            <a:r>
              <a:rPr lang="en-US" dirty="0" err="1" smtClean="0"/>
              <a:t>latência</a:t>
            </a:r>
            <a:r>
              <a:rPr lang="en-US" dirty="0" smtClean="0"/>
              <a:t> de </a:t>
            </a:r>
            <a:r>
              <a:rPr lang="en-US" dirty="0" err="1" smtClean="0"/>
              <a:t>acesso</a:t>
            </a:r>
            <a:r>
              <a:rPr lang="en-US" dirty="0" smtClean="0"/>
              <a:t> à </a:t>
            </a:r>
            <a:r>
              <a:rPr lang="en-US" dirty="0" err="1" smtClean="0"/>
              <a:t>memória</a:t>
            </a:r>
            <a:endParaRPr lang="en-US" dirty="0" smtClean="0"/>
          </a:p>
          <a:p>
            <a:pPr lvl="1"/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divergência</a:t>
            </a:r>
            <a:r>
              <a:rPr lang="en-US" dirty="0" smtClean="0"/>
              <a:t> entre </a:t>
            </a:r>
            <a:r>
              <a:rPr lang="en-US" dirty="0" err="1" smtClean="0"/>
              <a:t>execuções</a:t>
            </a:r>
            <a:endParaRPr lang="en-US" dirty="0" smtClean="0"/>
          </a:p>
          <a:p>
            <a:pPr lvl="2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eficiência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execução</a:t>
            </a:r>
            <a:r>
              <a:rPr lang="en-US" dirty="0" smtClean="0"/>
              <a:t> de kernels</a:t>
            </a:r>
            <a:endParaRPr lang="en-US" dirty="0" smtClean="0"/>
          </a:p>
          <a:p>
            <a:pPr lvl="1"/>
            <a:r>
              <a:rPr lang="en-US" dirty="0" smtClean="0"/>
              <a:t>Alta </a:t>
            </a:r>
            <a:r>
              <a:rPr lang="en-US" dirty="0" err="1" smtClean="0"/>
              <a:t>intensidade</a:t>
            </a:r>
            <a:r>
              <a:rPr lang="en-US" dirty="0" smtClean="0"/>
              <a:t> </a:t>
            </a:r>
            <a:r>
              <a:rPr lang="en-US" dirty="0" err="1" smtClean="0"/>
              <a:t>aritmética</a:t>
            </a:r>
            <a:endParaRPr lang="en-US" dirty="0" smtClean="0"/>
          </a:p>
          <a:p>
            <a:pPr lvl="2"/>
            <a:r>
              <a:rPr lang="en-US" dirty="0" smtClean="0"/>
              <a:t>A </a:t>
            </a:r>
            <a:r>
              <a:rPr lang="en-US" dirty="0" err="1" smtClean="0"/>
              <a:t>razão</a:t>
            </a:r>
            <a:r>
              <a:rPr lang="en-US" dirty="0" smtClean="0"/>
              <a:t> entre </a:t>
            </a:r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aritméticas</a:t>
            </a:r>
            <a:r>
              <a:rPr lang="en-US" dirty="0" smtClean="0"/>
              <a:t> e </a:t>
            </a:r>
            <a:r>
              <a:rPr lang="en-US" dirty="0" err="1" smtClean="0"/>
              <a:t>acessos</a:t>
            </a:r>
            <a:r>
              <a:rPr lang="en-US" dirty="0" smtClean="0"/>
              <a:t> a </a:t>
            </a:r>
            <a:r>
              <a:rPr lang="en-US" dirty="0" err="1" smtClean="0"/>
              <a:t>memória</a:t>
            </a:r>
            <a:r>
              <a:rPr lang="en-US" dirty="0" smtClean="0"/>
              <a:t> é </a:t>
            </a:r>
            <a:r>
              <a:rPr lang="en-US" dirty="0" err="1" smtClean="0"/>
              <a:t>alta</a:t>
            </a:r>
            <a:endParaRPr lang="en-US" dirty="0" smtClean="0"/>
          </a:p>
          <a:p>
            <a:pPr lvl="2"/>
            <a:r>
              <a:rPr lang="en-US" dirty="0" smtClean="0"/>
              <a:t>O </a:t>
            </a:r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fica</a:t>
            </a:r>
            <a:r>
              <a:rPr lang="en-US" dirty="0" smtClean="0"/>
              <a:t> </a:t>
            </a:r>
            <a:r>
              <a:rPr lang="en-US" dirty="0" err="1" smtClean="0"/>
              <a:t>limitado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tempo de </a:t>
            </a:r>
            <a:r>
              <a:rPr lang="en-US" dirty="0" err="1" smtClean="0"/>
              <a:t>acesso</a:t>
            </a:r>
            <a:r>
              <a:rPr lang="en-US" dirty="0" smtClean="0"/>
              <a:t> à </a:t>
            </a:r>
            <a:r>
              <a:rPr lang="en-US" dirty="0" err="1" smtClean="0"/>
              <a:t>memória</a:t>
            </a:r>
            <a:endParaRPr lang="en-US" dirty="0" smtClean="0"/>
          </a:p>
        </p:txBody>
      </p:sp>
      <p:pic>
        <p:nvPicPr>
          <p:cNvPr id="7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9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Estrutura</a:t>
            </a:r>
            <a:r>
              <a:rPr lang="en-US" dirty="0" smtClean="0"/>
              <a:t> dos threads</a:t>
            </a:r>
            <a:endParaRPr lang="en-US" dirty="0" smtClean="0"/>
          </a:p>
        </p:txBody>
      </p:sp>
      <p:sp>
        <p:nvSpPr>
          <p:cNvPr id="239619" name="Rectangle 2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err="1" smtClean="0"/>
              <a:t>Programas</a:t>
            </a:r>
            <a:r>
              <a:rPr lang="en-US" dirty="0" smtClean="0"/>
              <a:t> </a:t>
            </a:r>
            <a:r>
              <a:rPr lang="en-US" dirty="0" err="1" smtClean="0"/>
              <a:t>massivamente</a:t>
            </a:r>
            <a:r>
              <a:rPr lang="en-US" dirty="0" smtClean="0"/>
              <a:t> </a:t>
            </a:r>
            <a:r>
              <a:rPr lang="en-US" dirty="0" err="1" smtClean="0"/>
              <a:t>paralelos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escritos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thread </a:t>
            </a:r>
            <a:r>
              <a:rPr lang="en-US" dirty="0" err="1" smtClean="0"/>
              <a:t>calcule</a:t>
            </a:r>
            <a:r>
              <a:rPr lang="en-US" dirty="0" smtClean="0"/>
              <a:t> um </a:t>
            </a:r>
            <a:r>
              <a:rPr lang="en-US" dirty="0" err="1" smtClean="0"/>
              <a:t>pedaço</a:t>
            </a:r>
            <a:r>
              <a:rPr lang="en-US" dirty="0" smtClean="0"/>
              <a:t> do </a:t>
            </a:r>
            <a:r>
              <a:rPr lang="en-US" dirty="0" err="1" smtClean="0"/>
              <a:t>problema</a:t>
            </a:r>
            <a:r>
              <a:rPr lang="en-US" dirty="0" smtClean="0"/>
              <a:t>:</a:t>
            </a:r>
            <a:endParaRPr lang="en-US" dirty="0" smtClean="0"/>
          </a:p>
          <a:p>
            <a:pPr lvl="1" eaLnBrk="1" hangingPunct="1"/>
            <a:r>
              <a:rPr lang="en-US" dirty="0" smtClean="0"/>
              <a:t>Para a </a:t>
            </a:r>
            <a:r>
              <a:rPr lang="en-US" dirty="0" err="1" smtClean="0"/>
              <a:t>adição</a:t>
            </a:r>
            <a:r>
              <a:rPr lang="en-US" dirty="0" smtClean="0"/>
              <a:t> de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vetores</a:t>
            </a:r>
            <a:r>
              <a:rPr lang="en-US" dirty="0" smtClean="0"/>
              <a:t>, </a:t>
            </a:r>
            <a:r>
              <a:rPr lang="en-US" dirty="0" err="1" smtClean="0"/>
              <a:t>cada</a:t>
            </a:r>
            <a:r>
              <a:rPr lang="en-US" dirty="0" smtClean="0"/>
              <a:t> threads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operar</a:t>
            </a:r>
            <a:r>
              <a:rPr lang="en-US" dirty="0" smtClean="0"/>
              <a:t> </a:t>
            </a:r>
            <a:r>
              <a:rPr lang="en-US" dirty="0" err="1" smtClean="0"/>
              <a:t>sobro</a:t>
            </a:r>
            <a:r>
              <a:rPr lang="en-US" dirty="0" smtClean="0"/>
              <a:t> um </a:t>
            </a:r>
            <a:r>
              <a:rPr lang="en-US" dirty="0" err="1" smtClean="0"/>
              <a:t>índice</a:t>
            </a:r>
            <a:r>
              <a:rPr lang="en-US" dirty="0" smtClean="0"/>
              <a:t> dos </a:t>
            </a:r>
            <a:r>
              <a:rPr lang="en-US" dirty="0" err="1" smtClean="0"/>
              <a:t>vetores</a:t>
            </a:r>
            <a:r>
              <a:rPr lang="en-US" dirty="0" smtClean="0"/>
              <a:t> </a:t>
            </a:r>
            <a:r>
              <a:rPr lang="en-US" dirty="0" err="1" smtClean="0"/>
              <a:t>gerando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soma </a:t>
            </a:r>
            <a:r>
              <a:rPr lang="en-US" dirty="0" err="1" smtClean="0"/>
              <a:t>por</a:t>
            </a:r>
            <a:r>
              <a:rPr lang="en-US" dirty="0" smtClean="0"/>
              <a:t> thread</a:t>
            </a:r>
            <a:endParaRPr lang="en-US" dirty="0"/>
          </a:p>
          <a:p>
            <a:pPr lvl="1" eaLnBrk="1" hangingPunct="1"/>
            <a:r>
              <a:rPr lang="en-US" dirty="0" smtClean="0"/>
              <a:t>Para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poderiamos</a:t>
            </a:r>
            <a:r>
              <a:rPr lang="en-US" dirty="0" smtClean="0"/>
              <a:t> </a:t>
            </a:r>
            <a:r>
              <a:rPr lang="en-US" dirty="0" err="1" smtClean="0"/>
              <a:t>adotar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representação</a:t>
            </a:r>
            <a:r>
              <a:rPr lang="en-US" dirty="0" smtClean="0"/>
              <a:t> </a:t>
            </a:r>
            <a:r>
              <a:rPr lang="en-US" dirty="0" err="1" smtClean="0"/>
              <a:t>bidimensional</a:t>
            </a:r>
            <a:r>
              <a:rPr lang="en-US" dirty="0" smtClean="0"/>
              <a:t> dos threads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</a:t>
            </a:r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9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Thread Structure</a:t>
            </a:r>
          </a:p>
        </p:txBody>
      </p:sp>
      <p:sp>
        <p:nvSpPr>
          <p:cNvPr id="8" name="Footer Placeholder 38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</p:spPr>
        <p:txBody>
          <a:bodyPr/>
          <a:lstStyle/>
          <a:p>
            <a:r>
              <a:rPr lang="en-US" dirty="0" smtClean="0"/>
              <a:t>Source: Benedict R. </a:t>
            </a:r>
            <a:r>
              <a:rPr lang="en-US" dirty="0" err="1" smtClean="0"/>
              <a:t>Gaster</a:t>
            </a:r>
            <a:r>
              <a:rPr lang="en-US" dirty="0" smtClean="0"/>
              <a:t>, AMD   © 2011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8566" y="1591294"/>
            <a:ext cx="7992034" cy="142642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Work-items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identificados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Uma id global (</a:t>
            </a:r>
            <a:r>
              <a:rPr lang="en-US" dirty="0" err="1" smtClean="0"/>
              <a:t>unico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do </a:t>
            </a:r>
            <a:r>
              <a:rPr lang="en-US" dirty="0" err="1" smtClean="0"/>
              <a:t>espaço</a:t>
            </a:r>
            <a:r>
              <a:rPr lang="en-US" dirty="0" smtClean="0"/>
              <a:t> </a:t>
            </a:r>
            <a:r>
              <a:rPr lang="en-US" dirty="0" err="1" smtClean="0"/>
              <a:t>adotado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Um id do </a:t>
            </a:r>
            <a:r>
              <a:rPr lang="en-US" i="1" dirty="0" smtClean="0"/>
              <a:t>workgroup </a:t>
            </a:r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um id do </a:t>
            </a:r>
            <a:r>
              <a:rPr lang="en-US" i="1" dirty="0" err="1" smtClean="0"/>
              <a:t>workitem</a:t>
            </a:r>
            <a:r>
              <a:rPr lang="en-US" i="1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do workgroup</a:t>
            </a:r>
            <a:endParaRPr lang="en-US" i="1" dirty="0" smtClean="0"/>
          </a:p>
          <a:p>
            <a:endParaRPr lang="en-US" dirty="0"/>
          </a:p>
        </p:txBody>
      </p:sp>
      <p:pic>
        <p:nvPicPr>
          <p:cNvPr id="242691" name="Picture 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4470" y="3017715"/>
            <a:ext cx="6482953" cy="33830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r>
              <a:rPr lang="en-US" dirty="0" smtClean="0"/>
              <a:t> de Kernel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Kernel de </a:t>
            </a:r>
            <a:r>
              <a:rPr lang="en-US" dirty="0" err="1" smtClean="0"/>
              <a:t>addição</a:t>
            </a:r>
            <a:r>
              <a:rPr lang="en-US" dirty="0" smtClean="0"/>
              <a:t> de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vetores</a:t>
            </a:r>
            <a:r>
              <a:rPr lang="en-US" dirty="0" smtClean="0"/>
              <a:t>:</a:t>
            </a:r>
            <a:endParaRPr lang="en-US" dirty="0" smtClean="0"/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>__kernel</a:t>
            </a:r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>void </a:t>
            </a:r>
            <a:r>
              <a:rPr lang="en-US" sz="2000" dirty="0" err="1" smtClean="0">
                <a:latin typeface="Courier New"/>
                <a:cs typeface="Courier New"/>
              </a:rPr>
              <a:t>vecadd(__global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* A,</a:t>
            </a:r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>            __global 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* B,</a:t>
            </a:r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>            __global 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* C) {</a:t>
            </a:r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>   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tid</a:t>
            </a:r>
            <a:r>
              <a:rPr lang="en-US" sz="2000" dirty="0" smtClean="0">
                <a:latin typeface="Courier New"/>
                <a:cs typeface="Courier New"/>
              </a:rPr>
              <a:t> = get_global_id(0);</a:t>
            </a:r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>   </a:t>
            </a:r>
            <a:r>
              <a:rPr lang="en-US" sz="2000" dirty="0" err="1" smtClean="0">
                <a:latin typeface="Courier New"/>
                <a:cs typeface="Courier New"/>
              </a:rPr>
              <a:t>C[tid</a:t>
            </a:r>
            <a:r>
              <a:rPr lang="en-US" sz="2000" dirty="0" smtClean="0">
                <a:latin typeface="Courier New"/>
                <a:cs typeface="Courier New"/>
              </a:rPr>
              <a:t>] = </a:t>
            </a:r>
            <a:r>
              <a:rPr lang="en-US" sz="2000" dirty="0" err="1" smtClean="0">
                <a:latin typeface="Courier New"/>
                <a:cs typeface="Courier New"/>
              </a:rPr>
              <a:t>A[tid</a:t>
            </a:r>
            <a:r>
              <a:rPr lang="en-US" sz="2000" dirty="0" smtClean="0">
                <a:latin typeface="Courier New"/>
                <a:cs typeface="Courier New"/>
              </a:rPr>
              <a:t>] + </a:t>
            </a:r>
            <a:r>
              <a:rPr lang="en-US" sz="2000" dirty="0" err="1" smtClean="0">
                <a:latin typeface="Courier New"/>
                <a:cs typeface="Courier New"/>
              </a:rPr>
              <a:t>B[tid</a:t>
            </a:r>
            <a:r>
              <a:rPr lang="en-US" sz="2000" dirty="0" smtClean="0">
                <a:latin typeface="Courier New"/>
                <a:cs typeface="Courier New"/>
              </a:rPr>
              <a:t>];</a:t>
            </a:r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  <a:endParaRPr lang="en-US" dirty="0" smtClean="0"/>
          </a:p>
        </p:txBody>
      </p:sp>
      <p:sp>
        <p:nvSpPr>
          <p:cNvPr id="138" name="Content Placeholder 137"/>
          <p:cNvSpPr>
            <a:spLocks noGrp="1"/>
          </p:cNvSpPr>
          <p:nvPr>
            <p:ph sz="quarter" idx="1"/>
          </p:nvPr>
        </p:nvSpPr>
        <p:spPr>
          <a:xfrm>
            <a:off x="618565" y="1600200"/>
            <a:ext cx="7878788" cy="1126903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Soma de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vetores</a:t>
            </a:r>
            <a:endParaRPr lang="en-US" dirty="0" smtClean="0"/>
          </a:p>
          <a:p>
            <a:pPr lvl="1"/>
            <a:r>
              <a:rPr lang="en-US" sz="2000" dirty="0" smtClean="0"/>
              <a:t>2 input buffers (A, B) </a:t>
            </a:r>
            <a:r>
              <a:rPr lang="en-US" sz="2000" dirty="0" smtClean="0"/>
              <a:t>e1 </a:t>
            </a:r>
            <a:r>
              <a:rPr lang="en-US" sz="2000" dirty="0" smtClean="0"/>
              <a:t>output buffer (C) are </a:t>
            </a:r>
            <a:r>
              <a:rPr lang="en-US" sz="2000" dirty="0" err="1" smtClean="0"/>
              <a:t>são</a:t>
            </a:r>
            <a:r>
              <a:rPr lang="en-US" sz="2000" dirty="0" smtClean="0"/>
              <a:t> </a:t>
            </a:r>
            <a:r>
              <a:rPr lang="en-US" sz="2000" dirty="0" err="1" smtClean="0"/>
              <a:t>necessários</a:t>
            </a:r>
            <a:endParaRPr lang="en-US" sz="2000" dirty="0" smtClean="0"/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67212"/>
              </p:ext>
            </p:extLst>
          </p:nvPr>
        </p:nvGraphicFramePr>
        <p:xfrm>
          <a:off x="3339703" y="3429000"/>
          <a:ext cx="5089920" cy="49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</a:tblGrid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953551" y="3864322"/>
            <a:ext cx="296550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1897" y="4507260"/>
            <a:ext cx="281998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52397" y="5364510"/>
            <a:ext cx="280996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47160" y="4943699"/>
            <a:ext cx="261334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=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47160" y="4185792"/>
            <a:ext cx="261334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1470" y="3489736"/>
            <a:ext cx="1852815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Vector Addition: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590802" y="3048002"/>
            <a:ext cx="634601" cy="5953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676400" y="2743200"/>
            <a:ext cx="1607344" cy="372696"/>
          </a:xfrm>
          <a:prstGeom prst="rect">
            <a:avLst/>
          </a:prstGeom>
          <a:noFill/>
        </p:spPr>
        <p:txBody>
          <a:bodyPr wrap="squar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Array Indices</a:t>
            </a:r>
          </a:p>
        </p:txBody>
      </p:sp>
      <p:grpSp>
        <p:nvGrpSpPr>
          <p:cNvPr id="2" name="Group 94"/>
          <p:cNvGrpSpPr/>
          <p:nvPr/>
        </p:nvGrpSpPr>
        <p:grpSpPr>
          <a:xfrm>
            <a:off x="3286125" y="3911204"/>
            <a:ext cx="5143500" cy="375047"/>
            <a:chOff x="4673600" y="5562600"/>
            <a:chExt cx="7315200" cy="533400"/>
          </a:xfrm>
        </p:grpSpPr>
        <p:sp>
          <p:nvSpPr>
            <p:cNvPr id="79" name="Rectangle 78"/>
            <p:cNvSpPr/>
            <p:nvPr/>
          </p:nvSpPr>
          <p:spPr>
            <a:xfrm>
              <a:off x="11074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1531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0160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617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245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702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331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788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416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874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502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959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588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045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73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130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" name="Group 95"/>
          <p:cNvGrpSpPr/>
          <p:nvPr/>
        </p:nvGrpSpPr>
        <p:grpSpPr>
          <a:xfrm>
            <a:off x="3286125" y="4554141"/>
            <a:ext cx="5143500" cy="375047"/>
            <a:chOff x="4673600" y="5562600"/>
            <a:chExt cx="7315200" cy="533400"/>
          </a:xfrm>
        </p:grpSpPr>
        <p:sp>
          <p:nvSpPr>
            <p:cNvPr id="97" name="Rectangle 96"/>
            <p:cNvSpPr/>
            <p:nvPr/>
          </p:nvSpPr>
          <p:spPr>
            <a:xfrm>
              <a:off x="11074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31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160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617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245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702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331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788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416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874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502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59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588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045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673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130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" name="Group 112"/>
          <p:cNvGrpSpPr/>
          <p:nvPr/>
        </p:nvGrpSpPr>
        <p:grpSpPr>
          <a:xfrm>
            <a:off x="3286125" y="5357812"/>
            <a:ext cx="5143500" cy="375047"/>
            <a:chOff x="4673600" y="5562600"/>
            <a:chExt cx="7315200" cy="533400"/>
          </a:xfrm>
        </p:grpSpPr>
        <p:sp>
          <p:nvSpPr>
            <p:cNvPr id="114" name="Rectangle 113"/>
            <p:cNvSpPr/>
            <p:nvPr/>
          </p:nvSpPr>
          <p:spPr>
            <a:xfrm>
              <a:off x="11074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1531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0160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617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245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702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331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788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416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874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6502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959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588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45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673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130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68" name="Footer Placeholder 38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3581400" cy="365125"/>
          </a:xfrm>
        </p:spPr>
        <p:txBody>
          <a:bodyPr/>
          <a:lstStyle/>
          <a:p>
            <a:r>
              <a:rPr lang="en-US" dirty="0" smtClean="0"/>
              <a:t>Source: AMD Parallel Processing Example</a:t>
            </a:r>
            <a:endParaRPr lang="en-US" dirty="0"/>
          </a:p>
        </p:txBody>
      </p:sp>
      <p:sp>
        <p:nvSpPr>
          <p:cNvPr id="70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6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  <a:endParaRPr lang="en-US" dirty="0" smtClean="0"/>
          </a:p>
        </p:txBody>
      </p:sp>
      <p:sp>
        <p:nvSpPr>
          <p:cNvPr id="113" name="Slide Number Placeholder 1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5" name="Content Placeholder 94"/>
          <p:cNvSpPr>
            <a:spLocks noGrp="1"/>
          </p:cNvSpPr>
          <p:nvPr>
            <p:ph sz="quarter" idx="1"/>
          </p:nvPr>
        </p:nvSpPr>
        <p:spPr>
          <a:xfrm>
            <a:off x="618565" y="1548431"/>
            <a:ext cx="7878788" cy="966169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 err="1" smtClean="0"/>
              <a:t>Estrutura</a:t>
            </a:r>
            <a:r>
              <a:rPr lang="en-US" dirty="0" smtClean="0"/>
              <a:t> </a:t>
            </a:r>
            <a:r>
              <a:rPr lang="en-US" dirty="0" err="1" smtClean="0"/>
              <a:t>unidimensional</a:t>
            </a:r>
            <a:r>
              <a:rPr lang="en-US" dirty="0" smtClean="0"/>
              <a:t> de threads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representar</a:t>
            </a:r>
            <a:r>
              <a:rPr lang="en-US" dirty="0" smtClean="0"/>
              <a:t> o </a:t>
            </a:r>
            <a:r>
              <a:rPr lang="en-US" dirty="0" err="1" smtClean="0"/>
              <a:t>problema</a:t>
            </a:r>
            <a:endParaRPr lang="en-US" dirty="0" smtClean="0"/>
          </a:p>
          <a:p>
            <a:pPr lvl="1"/>
            <a:r>
              <a:rPr lang="en-US" dirty="0" smtClean="0"/>
              <a:t>Um </a:t>
            </a:r>
            <a:r>
              <a:rPr lang="en-US" i="1" dirty="0" err="1" smtClean="0"/>
              <a:t>workitem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/>
              <a:t>í</a:t>
            </a:r>
            <a:r>
              <a:rPr lang="en-US" dirty="0" err="1" smtClean="0"/>
              <a:t>ndice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2547" y="2732484"/>
            <a:ext cx="2079047" cy="372674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Thread </a:t>
            </a:r>
            <a:r>
              <a:rPr lang="en-US" sz="2000" dirty="0" smtClean="0">
                <a:latin typeface="+mn-lt"/>
              </a:rPr>
              <a:t>structure:</a:t>
            </a:r>
            <a:endParaRPr lang="en-US" sz="2000" dirty="0">
              <a:latin typeface="+mn-lt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339703" y="3429000"/>
          <a:ext cx="5089920" cy="49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</a:tblGrid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953551" y="3864322"/>
            <a:ext cx="296550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1897" y="4507260"/>
            <a:ext cx="281998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52397" y="5364510"/>
            <a:ext cx="280996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47160" y="4943699"/>
            <a:ext cx="261334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=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47160" y="4185792"/>
            <a:ext cx="261334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1470" y="3489736"/>
            <a:ext cx="1852815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Vector Addition:</a:t>
            </a:r>
          </a:p>
        </p:txBody>
      </p:sp>
      <p:grpSp>
        <p:nvGrpSpPr>
          <p:cNvPr id="2" name="Group 95"/>
          <p:cNvGrpSpPr/>
          <p:nvPr/>
        </p:nvGrpSpPr>
        <p:grpSpPr>
          <a:xfrm>
            <a:off x="3286125" y="2786062"/>
            <a:ext cx="5143500" cy="375047"/>
            <a:chOff x="4673600" y="3124200"/>
            <a:chExt cx="7315200" cy="533400"/>
          </a:xfrm>
        </p:grpSpPr>
        <p:sp>
          <p:nvSpPr>
            <p:cNvPr id="63" name="Rectangle 62"/>
            <p:cNvSpPr/>
            <p:nvPr/>
          </p:nvSpPr>
          <p:spPr>
            <a:xfrm>
              <a:off x="110744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14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15316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15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1600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12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6172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13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2456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10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7028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11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3312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8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7884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9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4168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6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8740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7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5024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4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9596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5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5880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0452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6736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0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308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" name="Group 94"/>
          <p:cNvGrpSpPr/>
          <p:nvPr/>
        </p:nvGrpSpPr>
        <p:grpSpPr>
          <a:xfrm>
            <a:off x="3286125" y="3911204"/>
            <a:ext cx="5143500" cy="375047"/>
            <a:chOff x="4673600" y="5562600"/>
            <a:chExt cx="7315200" cy="533400"/>
          </a:xfrm>
        </p:grpSpPr>
        <p:sp>
          <p:nvSpPr>
            <p:cNvPr id="79" name="Rectangle 78"/>
            <p:cNvSpPr/>
            <p:nvPr/>
          </p:nvSpPr>
          <p:spPr>
            <a:xfrm>
              <a:off x="11074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1531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0160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617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245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702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331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788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416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874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502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959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588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045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73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130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" name="Group 95"/>
          <p:cNvGrpSpPr/>
          <p:nvPr/>
        </p:nvGrpSpPr>
        <p:grpSpPr>
          <a:xfrm>
            <a:off x="3286125" y="4554141"/>
            <a:ext cx="5143500" cy="375047"/>
            <a:chOff x="4673600" y="5562600"/>
            <a:chExt cx="7315200" cy="533400"/>
          </a:xfrm>
        </p:grpSpPr>
        <p:sp>
          <p:nvSpPr>
            <p:cNvPr id="97" name="Rectangle 96"/>
            <p:cNvSpPr/>
            <p:nvPr/>
          </p:nvSpPr>
          <p:spPr>
            <a:xfrm>
              <a:off x="11074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31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160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617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245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702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331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788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416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874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502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59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588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045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673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130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" name="Group 112"/>
          <p:cNvGrpSpPr/>
          <p:nvPr/>
        </p:nvGrpSpPr>
        <p:grpSpPr>
          <a:xfrm>
            <a:off x="3286125" y="5357812"/>
            <a:ext cx="5143500" cy="375047"/>
            <a:chOff x="4673600" y="5562600"/>
            <a:chExt cx="7315200" cy="533400"/>
          </a:xfrm>
        </p:grpSpPr>
        <p:sp>
          <p:nvSpPr>
            <p:cNvPr id="114" name="Rectangle 113"/>
            <p:cNvSpPr/>
            <p:nvPr/>
          </p:nvSpPr>
          <p:spPr>
            <a:xfrm>
              <a:off x="11074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1531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0160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617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245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702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331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788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416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874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6502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959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588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45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673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130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130" name="Straight Arrow Connector 129"/>
          <p:cNvCxnSpPr>
            <a:endCxn id="74" idx="3"/>
          </p:cNvCxnSpPr>
          <p:nvPr/>
        </p:nvCxnSpPr>
        <p:spPr>
          <a:xfrm rot="10800000" flipV="1">
            <a:off x="5214937" y="2464594"/>
            <a:ext cx="1553766" cy="5089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6500812" y="2143126"/>
            <a:ext cx="1607344" cy="372696"/>
          </a:xfrm>
          <a:prstGeom prst="rect">
            <a:avLst/>
          </a:prstGeom>
          <a:noFill/>
        </p:spPr>
        <p:txBody>
          <a:bodyPr wrap="squar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chemeClr val="tx1"/>
                </a:solidFill>
                <a:latin typeface="+mn-lt"/>
              </a:rPr>
              <a:t>Thread IDs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2" name="Footer Placeholder 38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3581400" cy="365125"/>
          </a:xfrm>
        </p:spPr>
        <p:txBody>
          <a:bodyPr/>
          <a:lstStyle/>
          <a:p>
            <a:r>
              <a:rPr lang="en-US" dirty="0" smtClean="0"/>
              <a:t>Source: AMD Parallel Processing Example</a:t>
            </a:r>
            <a:endParaRPr lang="en-US" dirty="0"/>
          </a:p>
        </p:txBody>
      </p:sp>
      <p:pic>
        <p:nvPicPr>
          <p:cNvPr id="96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Threads</a:t>
            </a:r>
            <a:endParaRPr lang="en-US" dirty="0" smtClean="0"/>
          </a:p>
        </p:txBody>
      </p:sp>
      <p:sp>
        <p:nvSpPr>
          <p:cNvPr id="96" name="Slide Number Placeholder 9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5" name="Content Placeholder 94"/>
          <p:cNvSpPr>
            <a:spLocks noGrp="1"/>
          </p:cNvSpPr>
          <p:nvPr>
            <p:ph sz="quarter" idx="1"/>
          </p:nvPr>
        </p:nvSpPr>
        <p:spPr>
          <a:xfrm>
            <a:off x="618565" y="1624631"/>
            <a:ext cx="7878788" cy="966169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err="1" smtClean="0"/>
              <a:t>Cada</a:t>
            </a:r>
            <a:r>
              <a:rPr lang="en-US" dirty="0" smtClean="0"/>
              <a:t> thread </a:t>
            </a:r>
            <a:r>
              <a:rPr lang="en-US" dirty="0" err="1" smtClean="0"/>
              <a:t>faz</a:t>
            </a:r>
            <a:r>
              <a:rPr lang="en-US" dirty="0" smtClean="0"/>
              <a:t> a soma dos </a:t>
            </a:r>
            <a:r>
              <a:rPr lang="en-US" dirty="0" err="1" smtClean="0"/>
              <a:t>índices</a:t>
            </a:r>
            <a:r>
              <a:rPr lang="en-US" dirty="0" smtClean="0"/>
              <a:t> </a:t>
            </a:r>
            <a:r>
              <a:rPr lang="en-US" dirty="0" err="1" smtClean="0"/>
              <a:t>correspondentes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2547" y="2732484"/>
            <a:ext cx="2079047" cy="372674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Thread </a:t>
            </a:r>
            <a:r>
              <a:rPr lang="en-US" sz="2000" dirty="0" smtClean="0">
                <a:latin typeface="+mn-lt"/>
              </a:rPr>
              <a:t>structure:</a:t>
            </a:r>
            <a:endParaRPr lang="en-US" sz="2000" dirty="0">
              <a:latin typeface="+mn-lt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276600" y="3429000"/>
          <a:ext cx="5089920" cy="49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  <a:gridCol w="318120"/>
              </a:tblGrid>
              <a:tr h="27860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953551" y="3864322"/>
            <a:ext cx="296550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51897" y="4507260"/>
            <a:ext cx="281998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52397" y="5364510"/>
            <a:ext cx="280996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47160" y="4943699"/>
            <a:ext cx="261334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=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47160" y="4185792"/>
            <a:ext cx="261334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1470" y="3489736"/>
            <a:ext cx="1852815" cy="372696"/>
          </a:xfrm>
          <a:prstGeom prst="rect">
            <a:avLst/>
          </a:prstGeom>
          <a:noFill/>
        </p:spPr>
        <p:txBody>
          <a:bodyPr wrap="none" lIns="64270" tIns="32135" rIns="64270" bIns="32135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Vector Addition:</a:t>
            </a:r>
          </a:p>
        </p:txBody>
      </p:sp>
      <p:grpSp>
        <p:nvGrpSpPr>
          <p:cNvPr id="2" name="Group 95"/>
          <p:cNvGrpSpPr/>
          <p:nvPr/>
        </p:nvGrpSpPr>
        <p:grpSpPr>
          <a:xfrm>
            <a:off x="3286125" y="2786062"/>
            <a:ext cx="5143500" cy="375047"/>
            <a:chOff x="4673600" y="3124200"/>
            <a:chExt cx="7315200" cy="533400"/>
          </a:xfrm>
        </p:grpSpPr>
        <p:sp>
          <p:nvSpPr>
            <p:cNvPr id="63" name="Rectangle 62"/>
            <p:cNvSpPr/>
            <p:nvPr/>
          </p:nvSpPr>
          <p:spPr>
            <a:xfrm>
              <a:off x="110744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14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15316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15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1600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12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6172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13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2456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10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7028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11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3312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8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7884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9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4168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6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8740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7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5024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4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9596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5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5880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0452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6736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0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30800" y="31242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" name="Group 94"/>
          <p:cNvGrpSpPr/>
          <p:nvPr/>
        </p:nvGrpSpPr>
        <p:grpSpPr>
          <a:xfrm>
            <a:off x="3286125" y="3911204"/>
            <a:ext cx="5143500" cy="375047"/>
            <a:chOff x="4673600" y="5562600"/>
            <a:chExt cx="7315200" cy="533400"/>
          </a:xfrm>
        </p:grpSpPr>
        <p:sp>
          <p:nvSpPr>
            <p:cNvPr id="79" name="Rectangle 78"/>
            <p:cNvSpPr/>
            <p:nvPr/>
          </p:nvSpPr>
          <p:spPr>
            <a:xfrm>
              <a:off x="11074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1531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0160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617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245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702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331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788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416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874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502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959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588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045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73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130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" name="Group 95"/>
          <p:cNvGrpSpPr/>
          <p:nvPr/>
        </p:nvGrpSpPr>
        <p:grpSpPr>
          <a:xfrm>
            <a:off x="3286125" y="4554141"/>
            <a:ext cx="5143500" cy="375047"/>
            <a:chOff x="4673600" y="5562600"/>
            <a:chExt cx="7315200" cy="533400"/>
          </a:xfrm>
        </p:grpSpPr>
        <p:sp>
          <p:nvSpPr>
            <p:cNvPr id="97" name="Rectangle 96"/>
            <p:cNvSpPr/>
            <p:nvPr/>
          </p:nvSpPr>
          <p:spPr>
            <a:xfrm>
              <a:off x="11074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31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160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617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245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702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331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788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416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874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502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59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588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045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673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130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" name="Group 112"/>
          <p:cNvGrpSpPr/>
          <p:nvPr/>
        </p:nvGrpSpPr>
        <p:grpSpPr>
          <a:xfrm>
            <a:off x="3286125" y="5357812"/>
            <a:ext cx="5143500" cy="375047"/>
            <a:chOff x="4673600" y="5562600"/>
            <a:chExt cx="7315200" cy="533400"/>
          </a:xfrm>
        </p:grpSpPr>
        <p:sp>
          <p:nvSpPr>
            <p:cNvPr id="114" name="Rectangle 113"/>
            <p:cNvSpPr/>
            <p:nvPr/>
          </p:nvSpPr>
          <p:spPr>
            <a:xfrm>
              <a:off x="11074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1531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0160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617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245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702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331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788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416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874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65024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959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5880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452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6736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130800" y="5562600"/>
              <a:ext cx="457200" cy="533400"/>
            </a:xfrm>
            <a:prstGeom prst="rect">
              <a:avLst/>
            </a:prstGeom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en-US" sz="13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113" name="Straight Arrow Connector 112"/>
          <p:cNvCxnSpPr>
            <a:stCxn id="77" idx="2"/>
            <a:endCxn id="128" idx="2"/>
          </p:cNvCxnSpPr>
          <p:nvPr/>
        </p:nvCxnSpPr>
        <p:spPr>
          <a:xfrm rot="5400000">
            <a:off x="2160984" y="4446990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rot="5400000">
            <a:off x="2483011" y="4446432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rot="5400000">
            <a:off x="2803922" y="4446990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rot="5400000">
            <a:off x="3125949" y="4446432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rot="5400000">
            <a:off x="3446859" y="4446990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rot="5400000">
            <a:off x="3768886" y="4446432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rot="5400000">
            <a:off x="4089797" y="4446990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rot="5400000">
            <a:off x="4411824" y="4446432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5400000">
            <a:off x="4732734" y="4446990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rot="5400000">
            <a:off x="5054761" y="4446432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rot="5400000">
            <a:off x="5375672" y="4446990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rot="5400000">
            <a:off x="5697699" y="4446432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rot="5400000">
            <a:off x="6018609" y="4446990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rot="5400000">
            <a:off x="6340636" y="4446432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>
            <a:off x="6661547" y="4446990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rot="5400000">
            <a:off x="6983574" y="4446432"/>
            <a:ext cx="2571750" cy="111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Footer Placeholder 38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3581400" cy="365125"/>
          </a:xfrm>
        </p:spPr>
        <p:txBody>
          <a:bodyPr/>
          <a:lstStyle/>
          <a:p>
            <a:r>
              <a:rPr lang="en-US" dirty="0" smtClean="0"/>
              <a:t>Source: AMD Parallel Processing Example</a:t>
            </a:r>
            <a:endParaRPr lang="en-US" dirty="0"/>
          </a:p>
        </p:txBody>
      </p:sp>
      <p:pic>
        <p:nvPicPr>
          <p:cNvPr id="146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r>
              <a:rPr lang="en-US" dirty="0" smtClean="0"/>
              <a:t> (cont.)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8153400" cy="275383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Para </a:t>
            </a:r>
            <a:r>
              <a:rPr lang="en-US" dirty="0" err="1" smtClean="0"/>
              <a:t>problemas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finitos</a:t>
            </a:r>
            <a:r>
              <a:rPr lang="en-US" dirty="0" smtClean="0"/>
              <a:t>, </a:t>
            </a:r>
            <a:r>
              <a:rPr lang="en-US" dirty="0" err="1" smtClean="0"/>
              <a:t>houve</a:t>
            </a:r>
            <a:r>
              <a:rPr lang="en-US" dirty="0" smtClean="0"/>
              <a:t> um </a:t>
            </a:r>
            <a:r>
              <a:rPr lang="en-US" dirty="0" err="1" smtClean="0"/>
              <a:t>crescimento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pesquisas</a:t>
            </a:r>
            <a:r>
              <a:rPr lang="en-US" dirty="0" smtClean="0"/>
              <a:t> de </a:t>
            </a:r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matriz</a:t>
            </a:r>
            <a:r>
              <a:rPr lang="en-US" dirty="0" smtClean="0"/>
              <a:t> </a:t>
            </a:r>
            <a:r>
              <a:rPr lang="en-US" dirty="0" err="1" smtClean="0"/>
              <a:t>esparsa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adequandos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arquiteturas</a:t>
            </a:r>
            <a:endParaRPr lang="en-US" dirty="0" smtClean="0"/>
          </a:p>
          <a:p>
            <a:r>
              <a:rPr lang="en-US" dirty="0" err="1" smtClean="0"/>
              <a:t>Ganhos</a:t>
            </a:r>
            <a:r>
              <a:rPr lang="en-US" dirty="0" smtClean="0"/>
              <a:t> </a:t>
            </a:r>
            <a:r>
              <a:rPr lang="en-US" dirty="0" err="1" smtClean="0"/>
              <a:t>substanciais</a:t>
            </a:r>
            <a:r>
              <a:rPr lang="en-US" dirty="0" smtClean="0"/>
              <a:t>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relatados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solvers </a:t>
            </a:r>
            <a:r>
              <a:rPr lang="en-US" dirty="0" err="1" smtClean="0"/>
              <a:t>iterativos</a:t>
            </a:r>
            <a:r>
              <a:rPr lang="en-US" dirty="0" smtClean="0"/>
              <a:t> com </a:t>
            </a:r>
            <a:r>
              <a:rPr lang="en-US" dirty="0" err="1" smtClean="0"/>
              <a:t>matrizes</a:t>
            </a:r>
            <a:r>
              <a:rPr lang="en-US" dirty="0" smtClean="0"/>
              <a:t> </a:t>
            </a:r>
            <a:r>
              <a:rPr lang="en-US" dirty="0" err="1" smtClean="0"/>
              <a:t>esparsas</a:t>
            </a:r>
            <a:r>
              <a:rPr lang="en-US" dirty="0" smtClean="0"/>
              <a:t> (</a:t>
            </a:r>
            <a:r>
              <a:rPr lang="en-US" dirty="0" err="1" smtClean="0"/>
              <a:t>Mv</a:t>
            </a:r>
            <a:r>
              <a:rPr lang="en-US" dirty="0" smtClean="0"/>
              <a:t>) (Garland, </a:t>
            </a:r>
            <a:r>
              <a:rPr lang="en-US" dirty="0" err="1" smtClean="0"/>
              <a:t>Vásquez</a:t>
            </a:r>
            <a:r>
              <a:rPr lang="en-US" dirty="0" smtClean="0"/>
              <a:t>, etc.), de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importância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finitos</a:t>
            </a:r>
            <a:endParaRPr lang="en-US" dirty="0" smtClean="0"/>
          </a:p>
          <a:p>
            <a:r>
              <a:rPr lang="en-US" dirty="0" err="1" smtClean="0"/>
              <a:t>Importância</a:t>
            </a:r>
            <a:r>
              <a:rPr lang="en-US" dirty="0" smtClean="0"/>
              <a:t> </a:t>
            </a:r>
            <a:r>
              <a:rPr lang="en-US" dirty="0" err="1" smtClean="0"/>
              <a:t>relativa</a:t>
            </a:r>
            <a:r>
              <a:rPr lang="en-US" dirty="0" smtClean="0"/>
              <a:t> da </a:t>
            </a:r>
            <a:r>
              <a:rPr lang="en-US" dirty="0" err="1" smtClean="0"/>
              <a:t>fase</a:t>
            </a:r>
            <a:r>
              <a:rPr lang="en-US" dirty="0" smtClean="0"/>
              <a:t> de assembly </a:t>
            </a:r>
            <a:r>
              <a:rPr lang="en-US" dirty="0" err="1" smtClean="0"/>
              <a:t>ficou</a:t>
            </a:r>
            <a:r>
              <a:rPr lang="en-US" dirty="0" smtClean="0"/>
              <a:t> </a:t>
            </a:r>
            <a:r>
              <a:rPr lang="en-US" dirty="0" err="1" smtClean="0"/>
              <a:t>maior</a:t>
            </a:r>
            <a:r>
              <a:rPr lang="en-US" dirty="0" smtClean="0"/>
              <a:t>, dada a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participação</a:t>
            </a:r>
            <a:r>
              <a:rPr lang="en-US" dirty="0" smtClean="0"/>
              <a:t> no tempo computational (</a:t>
            </a:r>
            <a:r>
              <a:rPr lang="en-US" dirty="0" err="1" smtClean="0"/>
              <a:t>Cecka</a:t>
            </a:r>
            <a:r>
              <a:rPr lang="en-US" dirty="0" smtClean="0"/>
              <a:t> et al.)</a:t>
            </a:r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6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97" y="4004310"/>
            <a:ext cx="56769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667" y="4004310"/>
            <a:ext cx="23526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8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Matrizes</a:t>
            </a:r>
            <a:r>
              <a:rPr lang="en-US" dirty="0" smtClean="0"/>
              <a:t> </a:t>
            </a:r>
            <a:r>
              <a:rPr lang="en-US" dirty="0" err="1" smtClean="0"/>
              <a:t>Esparsas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Predomínio</a:t>
            </a:r>
            <a:r>
              <a:rPr lang="en-US" dirty="0" smtClean="0"/>
              <a:t> de 0s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matriz</a:t>
            </a:r>
            <a:r>
              <a:rPr lang="en-US" dirty="0" smtClean="0"/>
              <a:t>, 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matrizes</a:t>
            </a:r>
            <a:r>
              <a:rPr lang="en-US" dirty="0" smtClean="0"/>
              <a:t> </a:t>
            </a:r>
            <a:r>
              <a:rPr lang="en-US" dirty="0" err="1" smtClean="0"/>
              <a:t>densas</a:t>
            </a:r>
            <a:r>
              <a:rPr lang="en-US" dirty="0" smtClean="0"/>
              <a:t> o </a:t>
            </a:r>
            <a:r>
              <a:rPr lang="en-US" dirty="0" err="1" smtClean="0"/>
              <a:t>custo</a:t>
            </a:r>
            <a:r>
              <a:rPr lang="en-US" dirty="0" smtClean="0"/>
              <a:t> de </a:t>
            </a:r>
            <a:r>
              <a:rPr lang="en-US" dirty="0" err="1" smtClean="0"/>
              <a:t>armazenamento</a:t>
            </a:r>
            <a:r>
              <a:rPr lang="en-US" dirty="0" smtClean="0"/>
              <a:t> </a:t>
            </a:r>
            <a:r>
              <a:rPr lang="en-US" dirty="0" err="1" smtClean="0"/>
              <a:t>varia</a:t>
            </a:r>
            <a:r>
              <a:rPr lang="en-US" dirty="0" smtClean="0"/>
              <a:t> com a </a:t>
            </a:r>
            <a:r>
              <a:rPr lang="en-US" dirty="0" err="1" smtClean="0"/>
              <a:t>dimensão</a:t>
            </a:r>
            <a:r>
              <a:rPr lang="en-US" dirty="0" smtClean="0"/>
              <a:t> </a:t>
            </a:r>
            <a:r>
              <a:rPr lang="en-US" b="1" dirty="0" smtClean="0"/>
              <a:t>n</a:t>
            </a:r>
            <a:r>
              <a:rPr lang="en-US" dirty="0" smtClean="0"/>
              <a:t> da </a:t>
            </a:r>
            <a:r>
              <a:rPr lang="en-US" dirty="0" err="1" smtClean="0"/>
              <a:t>matriz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quadrado</a:t>
            </a:r>
            <a:endParaRPr lang="en-US" dirty="0" smtClean="0"/>
          </a:p>
          <a:p>
            <a:r>
              <a:rPr lang="en-US" dirty="0" err="1" smtClean="0"/>
              <a:t>Guardando</a:t>
            </a:r>
            <a:r>
              <a:rPr lang="en-US" dirty="0" smtClean="0"/>
              <a:t> </a:t>
            </a:r>
            <a:r>
              <a:rPr lang="en-US" dirty="0" err="1" smtClean="0"/>
              <a:t>somento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de zero </a:t>
            </a:r>
            <a:r>
              <a:rPr lang="en-US" dirty="0" err="1" smtClean="0"/>
              <a:t>guardamos</a:t>
            </a:r>
            <a:r>
              <a:rPr lang="en-US" dirty="0" smtClean="0"/>
              <a:t> </a:t>
            </a:r>
            <a:r>
              <a:rPr lang="en-US" dirty="0" err="1" smtClean="0"/>
              <a:t>menos</a:t>
            </a:r>
            <a:r>
              <a:rPr lang="en-US" dirty="0" smtClean="0"/>
              <a:t> </a:t>
            </a:r>
            <a:r>
              <a:rPr lang="en-US" dirty="0" err="1" smtClean="0"/>
              <a:t>informação</a:t>
            </a:r>
            <a:r>
              <a:rPr lang="en-US" dirty="0" smtClean="0"/>
              <a:t> </a:t>
            </a:r>
            <a:r>
              <a:rPr lang="en-US" dirty="0" err="1" smtClean="0"/>
              <a:t>além</a:t>
            </a:r>
            <a:r>
              <a:rPr lang="en-US" dirty="0" smtClean="0"/>
              <a:t> </a:t>
            </a:r>
            <a:r>
              <a:rPr lang="en-US" dirty="0" err="1" smtClean="0"/>
              <a:t>desses</a:t>
            </a:r>
            <a:r>
              <a:rPr lang="en-US" dirty="0" smtClean="0"/>
              <a:t> </a:t>
            </a:r>
            <a:r>
              <a:rPr lang="en-US" dirty="0" err="1" smtClean="0"/>
              <a:t>fatores</a:t>
            </a:r>
            <a:r>
              <a:rPr lang="en-US" dirty="0" smtClean="0"/>
              <a:t> </a:t>
            </a:r>
            <a:r>
              <a:rPr lang="en-US" dirty="0" err="1" smtClean="0"/>
              <a:t>crescerem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magnitude </a:t>
            </a:r>
            <a:r>
              <a:rPr lang="en-US" dirty="0" err="1" smtClean="0"/>
              <a:t>menor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</a:t>
            </a:r>
            <a:r>
              <a:rPr lang="en-US" dirty="0" err="1" smtClean="0"/>
              <a:t>dimensão</a:t>
            </a:r>
            <a:r>
              <a:rPr lang="en-US" dirty="0" smtClean="0"/>
              <a:t> da </a:t>
            </a:r>
            <a:r>
              <a:rPr lang="en-US" dirty="0" err="1" smtClean="0"/>
              <a:t>matriz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vários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endParaRPr lang="en-US" dirty="0" smtClean="0"/>
          </a:p>
          <a:p>
            <a:r>
              <a:rPr lang="en-US" dirty="0" smtClean="0"/>
              <a:t>Forma de </a:t>
            </a:r>
            <a:r>
              <a:rPr lang="en-US" dirty="0" err="1" smtClean="0"/>
              <a:t>indexar</a:t>
            </a:r>
            <a:r>
              <a:rPr lang="en-US" dirty="0" smtClean="0"/>
              <a:t> e </a:t>
            </a:r>
            <a:r>
              <a:rPr lang="en-US" dirty="0" err="1" smtClean="0"/>
              <a:t>guardar</a:t>
            </a:r>
            <a:r>
              <a:rPr lang="en-US" dirty="0" smtClean="0"/>
              <a:t> </a:t>
            </a:r>
            <a:r>
              <a:rPr lang="en-US" dirty="0" err="1" smtClean="0"/>
              <a:t>esses</a:t>
            </a:r>
            <a:r>
              <a:rPr lang="en-US" dirty="0" smtClean="0"/>
              <a:t> dados </a:t>
            </a:r>
            <a:r>
              <a:rPr lang="en-US" dirty="0" err="1" smtClean="0"/>
              <a:t>influencia</a:t>
            </a:r>
            <a:r>
              <a:rPr lang="en-US" dirty="0" smtClean="0"/>
              <a:t> </a:t>
            </a:r>
            <a:r>
              <a:rPr lang="en-US" dirty="0" err="1" smtClean="0"/>
              <a:t>diretamente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/>
              <a:t> </a:t>
            </a:r>
            <a:r>
              <a:rPr lang="en-US" dirty="0" err="1" smtClean="0"/>
              <a:t>execução</a:t>
            </a:r>
            <a:r>
              <a:rPr lang="en-US" dirty="0" smtClean="0"/>
              <a:t> de </a:t>
            </a:r>
            <a:r>
              <a:rPr lang="en-US" dirty="0" err="1" smtClean="0"/>
              <a:t>várias</a:t>
            </a:r>
            <a:r>
              <a:rPr lang="en-US" dirty="0" smtClean="0"/>
              <a:t> </a:t>
            </a:r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essas</a:t>
            </a:r>
            <a:r>
              <a:rPr lang="en-US" dirty="0" smtClean="0"/>
              <a:t> </a:t>
            </a:r>
            <a:r>
              <a:rPr lang="en-US" dirty="0" err="1" smtClean="0"/>
              <a:t>matrizes</a:t>
            </a:r>
            <a:endParaRPr lang="en-US" dirty="0" smtClean="0"/>
          </a:p>
          <a:p>
            <a:r>
              <a:rPr lang="en-US" dirty="0" err="1" smtClean="0"/>
              <a:t>Dependendo</a:t>
            </a:r>
            <a:r>
              <a:rPr lang="en-US" dirty="0" smtClean="0"/>
              <a:t> do </a:t>
            </a:r>
            <a:r>
              <a:rPr lang="en-US" dirty="0" err="1" smtClean="0"/>
              <a:t>problema</a:t>
            </a:r>
            <a:r>
              <a:rPr lang="en-US" dirty="0" smtClean="0"/>
              <a:t>, de </a:t>
            </a:r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gargalos</a:t>
            </a:r>
            <a:r>
              <a:rPr lang="en-US" dirty="0" smtClean="0"/>
              <a:t> e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acessam</a:t>
            </a:r>
            <a:r>
              <a:rPr lang="en-US" dirty="0" smtClean="0"/>
              <a:t> </a:t>
            </a:r>
            <a:r>
              <a:rPr lang="en-US" dirty="0" err="1" smtClean="0"/>
              <a:t>esses</a:t>
            </a:r>
            <a:r>
              <a:rPr lang="en-US" dirty="0" smtClean="0"/>
              <a:t> dados,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formatos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a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solução</a:t>
            </a:r>
            <a:endParaRPr lang="en-US" dirty="0"/>
          </a:p>
          <a:p>
            <a:r>
              <a:rPr lang="en-US" dirty="0" err="1" smtClean="0"/>
              <a:t>Formatos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favorecem</a:t>
            </a:r>
            <a:r>
              <a:rPr lang="en-US" dirty="0" smtClean="0"/>
              <a:t> a </a:t>
            </a:r>
            <a:r>
              <a:rPr lang="en-US" dirty="0" err="1" smtClean="0"/>
              <a:t>rápida</a:t>
            </a:r>
            <a:r>
              <a:rPr lang="en-US" dirty="0" smtClean="0"/>
              <a:t> </a:t>
            </a:r>
            <a:r>
              <a:rPr lang="en-US" dirty="0" err="1" smtClean="0"/>
              <a:t>execução</a:t>
            </a:r>
            <a:r>
              <a:rPr lang="en-US" dirty="0" smtClean="0"/>
              <a:t> de </a:t>
            </a:r>
            <a:r>
              <a:rPr lang="en-US" dirty="0" err="1" smtClean="0"/>
              <a:t>operações</a:t>
            </a:r>
            <a:r>
              <a:rPr lang="en-US" dirty="0" smtClean="0"/>
              <a:t> de </a:t>
            </a:r>
            <a:r>
              <a:rPr lang="en-US" dirty="0" err="1" smtClean="0"/>
              <a:t>multiplicação</a:t>
            </a:r>
            <a:r>
              <a:rPr lang="en-US" dirty="0" smtClean="0"/>
              <a:t> de </a:t>
            </a:r>
            <a:r>
              <a:rPr lang="en-US" dirty="0" err="1" smtClean="0"/>
              <a:t>matriz</a:t>
            </a:r>
            <a:r>
              <a:rPr lang="en-US" dirty="0" smtClean="0"/>
              <a:t> 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vetor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melhores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solvers </a:t>
            </a:r>
            <a:r>
              <a:rPr lang="en-US" dirty="0" err="1" smtClean="0"/>
              <a:t>iterativos</a:t>
            </a:r>
            <a:endParaRPr lang="en-US" dirty="0"/>
          </a:p>
          <a:p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/>
              <a:t>programas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empregados</a:t>
            </a:r>
            <a:r>
              <a:rPr lang="en-US" dirty="0"/>
              <a:t> </a:t>
            </a:r>
            <a:r>
              <a:rPr lang="en-US" dirty="0" smtClean="0"/>
              <a:t>solvers </a:t>
            </a:r>
            <a:r>
              <a:rPr lang="en-US" dirty="0" err="1" smtClean="0"/>
              <a:t>iterativos</a:t>
            </a:r>
            <a:r>
              <a:rPr lang="en-US" dirty="0" smtClean="0"/>
              <a:t> </a:t>
            </a:r>
            <a:r>
              <a:rPr lang="en-US" dirty="0" err="1" smtClean="0"/>
              <a:t>eles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, de </a:t>
            </a:r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r>
              <a:rPr lang="en-US" dirty="0" smtClean="0"/>
              <a:t>,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intensivos</a:t>
            </a:r>
            <a:r>
              <a:rPr lang="en-US" dirty="0" smtClean="0"/>
              <a:t> </a:t>
            </a:r>
            <a:r>
              <a:rPr lang="en-US" dirty="0" err="1" smtClean="0"/>
              <a:t>computacionalmente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Matrizes</a:t>
            </a:r>
            <a:r>
              <a:rPr lang="en-US" dirty="0" smtClean="0"/>
              <a:t> </a:t>
            </a:r>
            <a:r>
              <a:rPr lang="en-US" dirty="0" err="1" smtClean="0"/>
              <a:t>Esparsas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um </a:t>
            </a:r>
            <a:r>
              <a:rPr lang="en-US" dirty="0" err="1" smtClean="0"/>
              <a:t>consenso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qual</a:t>
            </a:r>
            <a:r>
              <a:rPr lang="en-US" dirty="0" smtClean="0"/>
              <a:t> é o </a:t>
            </a:r>
            <a:r>
              <a:rPr lang="en-US" dirty="0" err="1" smtClean="0"/>
              <a:t>formato</a:t>
            </a:r>
            <a:r>
              <a:rPr lang="en-US" dirty="0" smtClean="0"/>
              <a:t> </a:t>
            </a:r>
            <a:r>
              <a:rPr lang="en-US" dirty="0" err="1" smtClean="0"/>
              <a:t>predominante</a:t>
            </a:r>
            <a:r>
              <a:rPr lang="en-US" dirty="0" smtClean="0"/>
              <a:t>, </a:t>
            </a:r>
            <a:r>
              <a:rPr lang="en-US" dirty="0" err="1" smtClean="0"/>
              <a:t>muitos</a:t>
            </a:r>
            <a:r>
              <a:rPr lang="en-US" dirty="0" smtClean="0"/>
              <a:t> </a:t>
            </a:r>
            <a:r>
              <a:rPr lang="en-US" dirty="0" err="1" smtClean="0"/>
              <a:t>formatos</a:t>
            </a:r>
            <a:r>
              <a:rPr lang="en-US" dirty="0" smtClean="0"/>
              <a:t> </a:t>
            </a:r>
            <a:r>
              <a:rPr lang="en-US" dirty="0" err="1" smtClean="0"/>
              <a:t>antigos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empregados</a:t>
            </a:r>
            <a:endParaRPr lang="en-US" dirty="0" smtClean="0"/>
          </a:p>
          <a:p>
            <a:r>
              <a:rPr lang="en-US" dirty="0" smtClean="0"/>
              <a:t>Dos </a:t>
            </a:r>
            <a:r>
              <a:rPr lang="en-US" dirty="0" err="1" smtClean="0"/>
              <a:t>formatos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r>
              <a:rPr lang="en-US" dirty="0" smtClean="0"/>
              <a:t>, o compressed sparse row é um dos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r>
              <a:rPr lang="en-US" dirty="0" smtClean="0"/>
              <a:t> e </a:t>
            </a:r>
            <a:r>
              <a:rPr lang="en-US" dirty="0" err="1" smtClean="0"/>
              <a:t>citados</a:t>
            </a:r>
            <a:endParaRPr lang="en-US" dirty="0"/>
          </a:p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de </a:t>
            </a:r>
            <a:r>
              <a:rPr lang="en-US" dirty="0" err="1" smtClean="0"/>
              <a:t>estruturas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finitos</a:t>
            </a:r>
            <a:r>
              <a:rPr lang="en-US" dirty="0" smtClean="0"/>
              <a:t>, a </a:t>
            </a:r>
            <a:r>
              <a:rPr lang="en-US" dirty="0" err="1" smtClean="0"/>
              <a:t>banda</a:t>
            </a:r>
            <a:r>
              <a:rPr lang="en-US" dirty="0" smtClean="0"/>
              <a:t> regular </a:t>
            </a:r>
            <a:r>
              <a:rPr lang="en-US" dirty="0" err="1" smtClean="0"/>
              <a:t>gerada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matriz</a:t>
            </a:r>
            <a:r>
              <a:rPr lang="en-US" dirty="0" smtClean="0"/>
              <a:t> </a:t>
            </a:r>
            <a:r>
              <a:rPr lang="en-US" dirty="0" err="1" smtClean="0"/>
              <a:t>esparsa</a:t>
            </a:r>
            <a:r>
              <a:rPr lang="en-US" dirty="0" smtClean="0"/>
              <a:t> </a:t>
            </a:r>
            <a:r>
              <a:rPr lang="en-US" dirty="0" err="1" smtClean="0"/>
              <a:t>levou</a:t>
            </a:r>
            <a:r>
              <a:rPr lang="en-US" dirty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guarda</a:t>
            </a:r>
            <a:r>
              <a:rPr lang="en-US" dirty="0" smtClean="0"/>
              <a:t> as </a:t>
            </a:r>
            <a:r>
              <a:rPr lang="en-US" dirty="0" err="1" smtClean="0"/>
              <a:t>diagonais</a:t>
            </a:r>
            <a:r>
              <a:rPr lang="en-US" dirty="0" smtClean="0"/>
              <a:t> da </a:t>
            </a:r>
            <a:r>
              <a:rPr lang="en-US" dirty="0" err="1" smtClean="0"/>
              <a:t>matriz</a:t>
            </a:r>
            <a:endParaRPr lang="en-US" dirty="0" smtClean="0"/>
          </a:p>
          <a:p>
            <a:r>
              <a:rPr lang="en-US" dirty="0" smtClean="0"/>
              <a:t>Para </a:t>
            </a:r>
            <a:r>
              <a:rPr lang="en-US" dirty="0" err="1" smtClean="0"/>
              <a:t>processadores</a:t>
            </a:r>
            <a:r>
              <a:rPr lang="en-US" dirty="0" smtClean="0"/>
              <a:t> </a:t>
            </a:r>
            <a:r>
              <a:rPr lang="en-US" dirty="0" err="1" smtClean="0"/>
              <a:t>vetoriais</a:t>
            </a:r>
            <a:r>
              <a:rPr lang="en-US" dirty="0"/>
              <a:t> </a:t>
            </a:r>
            <a:r>
              <a:rPr lang="en-US" dirty="0" smtClean="0"/>
              <a:t>da </a:t>
            </a:r>
            <a:r>
              <a:rPr lang="en-US" dirty="0" err="1"/>
              <a:t>década</a:t>
            </a:r>
            <a:r>
              <a:rPr lang="en-US" dirty="0"/>
              <a:t> de 70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 smtClean="0"/>
              <a:t>criado</a:t>
            </a:r>
            <a:r>
              <a:rPr lang="en-US" dirty="0" smtClean="0"/>
              <a:t> o </a:t>
            </a:r>
            <a:r>
              <a:rPr lang="en-US" dirty="0" err="1" smtClean="0"/>
              <a:t>formato</a:t>
            </a:r>
            <a:r>
              <a:rPr lang="en-US" dirty="0" smtClean="0"/>
              <a:t> </a:t>
            </a:r>
            <a:r>
              <a:rPr lang="en-US" dirty="0" err="1" smtClean="0"/>
              <a:t>Ellpack</a:t>
            </a:r>
            <a:r>
              <a:rPr lang="en-US" dirty="0" smtClean="0"/>
              <a:t>, </a:t>
            </a:r>
            <a:endParaRPr lang="en-US" dirty="0" smtClean="0"/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25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Diagonal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733800"/>
            <a:ext cx="8255142" cy="2514600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Somente</a:t>
            </a:r>
            <a:r>
              <a:rPr lang="en-US" dirty="0" smtClean="0"/>
              <a:t> </a:t>
            </a:r>
            <a:r>
              <a:rPr lang="en-US" dirty="0" err="1" smtClean="0"/>
              <a:t>diagonais</a:t>
            </a:r>
            <a:r>
              <a:rPr lang="en-US" dirty="0" smtClean="0"/>
              <a:t> com </a:t>
            </a:r>
            <a:r>
              <a:rPr lang="en-US" i="1" dirty="0" err="1" smtClean="0"/>
              <a:t>não</a:t>
            </a:r>
            <a:r>
              <a:rPr lang="en-US" i="1" dirty="0" smtClean="0"/>
              <a:t>-zeros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guardadas</a:t>
            </a:r>
            <a:endParaRPr lang="en-US" dirty="0"/>
          </a:p>
          <a:p>
            <a:r>
              <a:rPr lang="en-US" dirty="0" smtClean="0"/>
              <a:t>As </a:t>
            </a:r>
            <a:r>
              <a:rPr lang="en-US" dirty="0" err="1" smtClean="0"/>
              <a:t>diagonais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cima</a:t>
            </a:r>
            <a:r>
              <a:rPr lang="en-US" dirty="0" smtClean="0"/>
              <a:t> da diagonal principal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guardadas</a:t>
            </a:r>
            <a:r>
              <a:rPr lang="en-US" dirty="0" smtClean="0"/>
              <a:t> </a:t>
            </a:r>
            <a:r>
              <a:rPr lang="en-US" dirty="0" err="1" smtClean="0"/>
              <a:t>primeiro</a:t>
            </a:r>
            <a:endParaRPr lang="en-US" dirty="0" smtClean="0"/>
          </a:p>
          <a:p>
            <a:r>
              <a:rPr lang="en-US" dirty="0" err="1" smtClean="0"/>
              <a:t>Tente</a:t>
            </a:r>
            <a:r>
              <a:rPr lang="en-US" dirty="0" smtClean="0"/>
              <a:t> </a:t>
            </a:r>
            <a:r>
              <a:rPr lang="en-US" dirty="0" err="1" smtClean="0"/>
              <a:t>prever</a:t>
            </a:r>
            <a:r>
              <a:rPr lang="en-US" dirty="0" smtClean="0"/>
              <a:t> </a:t>
            </a:r>
            <a:r>
              <a:rPr lang="en-US" dirty="0" err="1" smtClean="0"/>
              <a:t>seria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ler</a:t>
            </a:r>
            <a:r>
              <a:rPr lang="en-US" dirty="0" smtClean="0"/>
              <a:t> a </a:t>
            </a:r>
            <a:r>
              <a:rPr lang="en-US" dirty="0" err="1" smtClean="0"/>
              <a:t>linha</a:t>
            </a:r>
            <a:r>
              <a:rPr lang="en-US" dirty="0" smtClean="0"/>
              <a:t> 1</a:t>
            </a:r>
          </a:p>
          <a:p>
            <a:r>
              <a:rPr lang="en-US" dirty="0" err="1" smtClean="0"/>
              <a:t>Não</a:t>
            </a:r>
            <a:r>
              <a:rPr lang="en-US" dirty="0" smtClean="0"/>
              <a:t> é ideal </a:t>
            </a:r>
            <a:r>
              <a:rPr lang="en-US" dirty="0" err="1" smtClean="0"/>
              <a:t>para</a:t>
            </a:r>
            <a:r>
              <a:rPr lang="en-US" dirty="0" smtClean="0"/>
              <a:t> GPUs (</a:t>
            </a:r>
            <a:r>
              <a:rPr lang="en-US" dirty="0" err="1" smtClean="0"/>
              <a:t>ou</a:t>
            </a:r>
            <a:r>
              <a:rPr lang="en-US" dirty="0" smtClean="0"/>
              <a:t> CPUs)</a:t>
            </a:r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524000"/>
            <a:ext cx="2314575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2216532"/>
            <a:ext cx="5086350" cy="679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29200" y="2927241"/>
            <a:ext cx="91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Wafai</a:t>
            </a:r>
            <a:r>
              <a:rPr lang="en-US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902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Sparse Row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114800"/>
            <a:ext cx="8255142" cy="2362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Zeros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removidos</a:t>
            </a:r>
            <a:r>
              <a:rPr lang="en-US" dirty="0" smtClean="0"/>
              <a:t> 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deslocados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esquerda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 err="1" smtClean="0"/>
              <a:t>linhas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guardadas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seguida</a:t>
            </a:r>
            <a:r>
              <a:rPr lang="en-US" dirty="0" smtClean="0"/>
              <a:t> da </a:t>
            </a:r>
            <a:r>
              <a:rPr lang="en-US" dirty="0" err="1" smtClean="0"/>
              <a:t>outra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vetor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seções</a:t>
            </a:r>
            <a:r>
              <a:rPr lang="en-US" dirty="0" smtClean="0"/>
              <a:t> </a:t>
            </a:r>
            <a:r>
              <a:rPr lang="en-US" dirty="0" err="1" smtClean="0"/>
              <a:t>contíguas</a:t>
            </a:r>
            <a:r>
              <a:rPr lang="en-US" dirty="0" smtClean="0"/>
              <a:t> de </a:t>
            </a:r>
            <a:r>
              <a:rPr lang="en-US" dirty="0" err="1" smtClean="0"/>
              <a:t>memória</a:t>
            </a:r>
            <a:endParaRPr lang="en-US" dirty="0"/>
          </a:p>
          <a:p>
            <a:r>
              <a:rPr lang="en-US" dirty="0" smtClean="0"/>
              <a:t>É </a:t>
            </a:r>
            <a:r>
              <a:rPr lang="en-US" dirty="0" err="1" smtClean="0"/>
              <a:t>necessário</a:t>
            </a:r>
            <a:r>
              <a:rPr lang="en-US" dirty="0" smtClean="0"/>
              <a:t> </a:t>
            </a:r>
            <a:r>
              <a:rPr lang="en-US" dirty="0" err="1" smtClean="0"/>
              <a:t>consultar</a:t>
            </a:r>
            <a:r>
              <a:rPr lang="en-US" dirty="0" smtClean="0"/>
              <a:t> o </a:t>
            </a:r>
            <a:r>
              <a:rPr lang="en-US" dirty="0" err="1" smtClean="0"/>
              <a:t>Row_Ptr</a:t>
            </a:r>
            <a:r>
              <a:rPr lang="en-US" dirty="0" smtClean="0"/>
              <a:t> antes de </a:t>
            </a:r>
            <a:r>
              <a:rPr lang="en-US" dirty="0" err="1" smtClean="0"/>
              <a:t>ler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linha</a:t>
            </a:r>
            <a:r>
              <a:rPr lang="en-US" dirty="0" smtClean="0"/>
              <a:t> da </a:t>
            </a:r>
            <a:r>
              <a:rPr lang="en-US" dirty="0" err="1" smtClean="0"/>
              <a:t>matriz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descobrir</a:t>
            </a:r>
            <a:r>
              <a:rPr lang="en-US" dirty="0" smtClean="0"/>
              <a:t> o </a:t>
            </a:r>
            <a:r>
              <a:rPr lang="en-US" dirty="0" err="1" smtClean="0"/>
              <a:t>número</a:t>
            </a:r>
            <a:r>
              <a:rPr lang="en-US" dirty="0" smtClean="0"/>
              <a:t> de “</a:t>
            </a:r>
            <a:r>
              <a:rPr lang="en-US" dirty="0" err="1" smtClean="0"/>
              <a:t>não</a:t>
            </a:r>
            <a:r>
              <a:rPr lang="en-US" dirty="0" smtClean="0"/>
              <a:t>-zeros”</a:t>
            </a:r>
            <a:r>
              <a:rPr lang="en-US" dirty="0"/>
              <a:t> </a:t>
            </a:r>
            <a:r>
              <a:rPr lang="en-US" dirty="0" smtClean="0"/>
              <a:t>e o </a:t>
            </a:r>
            <a:r>
              <a:rPr lang="en-US" dirty="0" err="1" smtClean="0"/>
              <a:t>índice</a:t>
            </a:r>
            <a:r>
              <a:rPr lang="en-US" dirty="0" smtClean="0"/>
              <a:t> de </a:t>
            </a:r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</a:t>
            </a:r>
            <a:r>
              <a:rPr lang="en-US" dirty="0" err="1" smtClean="0"/>
              <a:t>estão</a:t>
            </a:r>
            <a:endParaRPr lang="en-US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r="2979"/>
          <a:stretch/>
        </p:blipFill>
        <p:spPr bwMode="auto">
          <a:xfrm>
            <a:off x="2667000" y="1587311"/>
            <a:ext cx="5633592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8081"/>
            <a:ext cx="18478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9791" y="3632106"/>
            <a:ext cx="91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Wafai</a:t>
            </a:r>
            <a:r>
              <a:rPr lang="en-US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68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Ellpack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038600"/>
            <a:ext cx="8255142" cy="2514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Zeros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removidos</a:t>
            </a:r>
            <a:r>
              <a:rPr lang="en-US" dirty="0" smtClean="0"/>
              <a:t> 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deslocados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esquerda</a:t>
            </a:r>
            <a:r>
              <a:rPr lang="en-US" dirty="0" smtClean="0"/>
              <a:t> e a </a:t>
            </a:r>
            <a:r>
              <a:rPr lang="en-US" dirty="0" err="1" smtClean="0"/>
              <a:t>linha</a:t>
            </a:r>
            <a:r>
              <a:rPr lang="en-US" dirty="0" smtClean="0"/>
              <a:t> com o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de zero </a:t>
            </a:r>
            <a:r>
              <a:rPr lang="en-US" dirty="0" err="1" smtClean="0"/>
              <a:t>determina</a:t>
            </a:r>
            <a:r>
              <a:rPr lang="en-US" dirty="0" smtClean="0"/>
              <a:t> a </a:t>
            </a:r>
            <a:r>
              <a:rPr lang="en-US" dirty="0" err="1" smtClean="0"/>
              <a:t>largura</a:t>
            </a:r>
            <a:r>
              <a:rPr lang="en-US" dirty="0" smtClean="0"/>
              <a:t> da “</a:t>
            </a:r>
            <a:r>
              <a:rPr lang="en-US" dirty="0" err="1" smtClean="0"/>
              <a:t>matriz</a:t>
            </a:r>
            <a:r>
              <a:rPr lang="en-US" dirty="0" smtClean="0"/>
              <a:t>” </a:t>
            </a:r>
            <a:r>
              <a:rPr lang="en-US" dirty="0" err="1" smtClean="0"/>
              <a:t>resultante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 err="1" smtClean="0"/>
              <a:t>linhas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guardadas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vetor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seções</a:t>
            </a:r>
            <a:r>
              <a:rPr lang="en-US" dirty="0" smtClean="0"/>
              <a:t> </a:t>
            </a:r>
            <a:r>
              <a:rPr lang="en-US" dirty="0" err="1" smtClean="0"/>
              <a:t>contíguas</a:t>
            </a:r>
            <a:r>
              <a:rPr lang="en-US" dirty="0" smtClean="0"/>
              <a:t> de </a:t>
            </a:r>
            <a:r>
              <a:rPr lang="en-US" dirty="0" err="1" smtClean="0"/>
              <a:t>memória</a:t>
            </a:r>
            <a:r>
              <a:rPr lang="en-US" dirty="0" smtClean="0"/>
              <a:t>,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formato</a:t>
            </a:r>
            <a:r>
              <a:rPr lang="en-US" dirty="0" smtClean="0"/>
              <a:t> </a:t>
            </a:r>
            <a:r>
              <a:rPr lang="en-US" dirty="0" err="1" smtClean="0"/>
              <a:t>Ellpack</a:t>
            </a:r>
            <a:r>
              <a:rPr lang="en-US" dirty="0" smtClean="0"/>
              <a:t> </a:t>
            </a:r>
            <a:r>
              <a:rPr lang="en-US" dirty="0" err="1" smtClean="0"/>
              <a:t>tradicional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“padded” com zeros à </a:t>
            </a:r>
            <a:r>
              <a:rPr lang="en-US" dirty="0" err="1" smtClean="0"/>
              <a:t>direita</a:t>
            </a:r>
            <a:endParaRPr lang="en-US" dirty="0"/>
          </a:p>
          <a:p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regularidade</a:t>
            </a:r>
            <a:r>
              <a:rPr lang="en-US" dirty="0" smtClean="0"/>
              <a:t> no </a:t>
            </a:r>
            <a:r>
              <a:rPr lang="en-US" dirty="0" err="1" smtClean="0"/>
              <a:t>acesso</a:t>
            </a:r>
            <a:r>
              <a:rPr lang="en-US" dirty="0" smtClean="0"/>
              <a:t> à </a:t>
            </a:r>
            <a:r>
              <a:rPr lang="en-US" dirty="0" err="1" smtClean="0"/>
              <a:t>memória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operações</a:t>
            </a:r>
            <a:r>
              <a:rPr lang="en-US" dirty="0" smtClean="0"/>
              <a:t> de </a:t>
            </a:r>
            <a:r>
              <a:rPr lang="en-US" dirty="0" err="1" smtClean="0"/>
              <a:t>multiplicação</a:t>
            </a:r>
            <a:r>
              <a:rPr lang="en-US" dirty="0" smtClean="0"/>
              <a:t> de </a:t>
            </a:r>
            <a:r>
              <a:rPr lang="en-US" dirty="0" err="1" smtClean="0"/>
              <a:t>matriz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vetor</a:t>
            </a:r>
            <a:endParaRPr lang="en-US" dirty="0" smtClean="0"/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1543050"/>
            <a:ext cx="172402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399"/>
            <a:ext cx="280987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3143250"/>
            <a:ext cx="32480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05675" y="3281824"/>
            <a:ext cx="91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Wafai</a:t>
            </a:r>
            <a:r>
              <a:rPr lang="en-US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09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810000"/>
            <a:ext cx="8255142" cy="25146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“(…) variant </a:t>
            </a:r>
            <a:r>
              <a:rPr lang="en-US" dirty="0"/>
              <a:t>of the widely-used Compressed Column (or Row) Storage scheme. It consists of four compact arrays:</a:t>
            </a:r>
          </a:p>
          <a:p>
            <a:pPr lvl="1"/>
            <a:r>
              <a:rPr lang="en-US" dirty="0"/>
              <a:t>Values: stores the coefficient values of the non-zeros.</a:t>
            </a:r>
          </a:p>
          <a:p>
            <a:pPr lvl="1"/>
            <a:r>
              <a:rPr lang="en-US" dirty="0" err="1"/>
              <a:t>InnerIndices</a:t>
            </a:r>
            <a:r>
              <a:rPr lang="en-US" dirty="0"/>
              <a:t>: stores the row (resp. column) indices of the non-zeros.</a:t>
            </a:r>
          </a:p>
          <a:p>
            <a:pPr lvl="1"/>
            <a:r>
              <a:rPr lang="en-US" dirty="0" err="1"/>
              <a:t>OuterStarts</a:t>
            </a:r>
            <a:r>
              <a:rPr lang="en-US" dirty="0"/>
              <a:t>: stores for each column (resp. row) the index of the first non-zero in the previous two arrays.</a:t>
            </a:r>
          </a:p>
          <a:p>
            <a:pPr lvl="1"/>
            <a:r>
              <a:rPr lang="en-US" dirty="0" err="1"/>
              <a:t>InnerNNZs</a:t>
            </a:r>
            <a:r>
              <a:rPr lang="en-US" dirty="0"/>
              <a:t>: stores the number of non-zeros of each column (resp. row). The word inner refers to an </a:t>
            </a:r>
            <a:r>
              <a:rPr lang="en-US" i="1" dirty="0" err="1"/>
              <a:t>innervector</a:t>
            </a:r>
            <a:r>
              <a:rPr lang="en-US" dirty="0"/>
              <a:t> that is a column for a column-major matrix, or a row for a row-major matrix. The word outer refers to the other direction.</a:t>
            </a:r>
          </a:p>
          <a:p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alguma</a:t>
            </a:r>
            <a:r>
              <a:rPr lang="en-US" dirty="0" smtClean="0"/>
              <a:t> forma de </a:t>
            </a:r>
            <a:r>
              <a:rPr lang="en-US" dirty="0" err="1" smtClean="0"/>
              <a:t>inserir</a:t>
            </a:r>
            <a:r>
              <a:rPr lang="en-US" dirty="0" smtClean="0"/>
              <a:t> </a:t>
            </a:r>
            <a:r>
              <a:rPr lang="en-US" dirty="0" err="1" smtClean="0"/>
              <a:t>espaços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diminuir</a:t>
            </a:r>
            <a:r>
              <a:rPr lang="en-US" dirty="0" smtClean="0"/>
              <a:t> o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realocações</a:t>
            </a:r>
            <a:endParaRPr lang="en-US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114800" y="3225283"/>
            <a:ext cx="225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(eigen.tuxfamily.org)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2" y="1657349"/>
            <a:ext cx="20097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992" y="1662112"/>
            <a:ext cx="51625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78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Finitos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5562600"/>
            <a:ext cx="76962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Malha</a:t>
            </a:r>
            <a:r>
              <a:rPr lang="en-US" dirty="0" smtClean="0"/>
              <a:t> 2D </a:t>
            </a:r>
            <a:r>
              <a:rPr lang="en-US" dirty="0" err="1" smtClean="0"/>
              <a:t>gerada</a:t>
            </a:r>
            <a:r>
              <a:rPr lang="en-US" dirty="0" smtClean="0"/>
              <a:t> no </a:t>
            </a:r>
            <a:r>
              <a:rPr lang="en-US" dirty="0" err="1" smtClean="0"/>
              <a:t>MTool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9" name="Picture 8" descr="C:\Users\fpaboim\Desktop\parallel_projects\GPU_FEM\fpaboim_gpufem\Report\figures\Q8_16_mesh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34" y="1524000"/>
            <a:ext cx="4279265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2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Finitos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5562600"/>
            <a:ext cx="76962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Malha</a:t>
            </a:r>
            <a:r>
              <a:rPr lang="en-US" dirty="0" smtClean="0"/>
              <a:t> 2D </a:t>
            </a:r>
            <a:r>
              <a:rPr lang="en-US" dirty="0" err="1" smtClean="0"/>
              <a:t>gerada</a:t>
            </a:r>
            <a:r>
              <a:rPr lang="en-US" dirty="0" smtClean="0"/>
              <a:t> no </a:t>
            </a:r>
            <a:r>
              <a:rPr lang="en-US" dirty="0" err="1" smtClean="0"/>
              <a:t>MTool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7" name="Picture 6" descr="C:\Users\fpaboim\Desktop\parallel_projects\GPU_FEM\fpaboim_gpufem\Report\figures\Q8_16_result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84" y="1581150"/>
            <a:ext cx="4107816" cy="367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996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Finitos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5562600"/>
            <a:ext cx="76962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Malha</a:t>
            </a:r>
            <a:r>
              <a:rPr lang="en-US" dirty="0" smtClean="0"/>
              <a:t> 3D </a:t>
            </a:r>
            <a:r>
              <a:rPr lang="en-US" dirty="0" err="1" smtClean="0"/>
              <a:t>gerada</a:t>
            </a:r>
            <a:r>
              <a:rPr lang="en-US" dirty="0" smtClean="0"/>
              <a:t> no Sigma3D</a:t>
            </a: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8" name="Picture 7" descr="C:\Users\fpaboim\Desktop\parallel_projects\GPU_FEM\fpaboim_gpufem\Report\figures\brk8model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17" y="1634807"/>
            <a:ext cx="3936365" cy="3588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1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Método</a:t>
            </a:r>
            <a:r>
              <a:rPr lang="en-US" dirty="0" smtClean="0"/>
              <a:t> dos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Finitos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Temos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que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calcular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matriz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rigidez</a:t>
                </a:r>
                <a:r>
                  <a:rPr lang="en-US" dirty="0" smtClean="0"/>
                  <a:t> global K (</a:t>
                </a:r>
                <a:r>
                  <a:rPr lang="en-US" dirty="0" err="1" smtClean="0"/>
                  <a:t>esparsa</a:t>
                </a:r>
                <a:r>
                  <a:rPr lang="en-US" dirty="0" smtClean="0"/>
                  <a:t>) </a:t>
                </a:r>
                <a:r>
                  <a:rPr lang="en-US" dirty="0" err="1" smtClean="0"/>
                  <a:t>para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após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inserir</a:t>
                </a:r>
                <a:r>
                  <a:rPr lang="en-US" dirty="0" smtClean="0"/>
                  <a:t> as </a:t>
                </a:r>
                <a:r>
                  <a:rPr lang="en-US" dirty="0" err="1" smtClean="0"/>
                  <a:t>condições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contorno</a:t>
                </a:r>
                <a:r>
                  <a:rPr lang="en-US" dirty="0" smtClean="0"/>
                  <a:t> resolver a </a:t>
                </a:r>
                <a:r>
                  <a:rPr lang="en-US" dirty="0" err="1" smtClean="0"/>
                  <a:t>equação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𝑲</m:t>
                      </m:r>
                      <m:r>
                        <a:rPr lang="en-US" i="1">
                          <a:latin typeface="Cambria Math"/>
                        </a:rPr>
                        <m:t>𝑢</m:t>
                      </m:r>
                      <m:r>
                        <a:rPr lang="en-US">
                          <a:latin typeface="Cambria Math"/>
                        </a:rPr>
                        <m:t>= </m:t>
                      </m:r>
                      <m:r>
                        <a:rPr lang="en-US" i="1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pt-BR" dirty="0"/>
              </a:p>
              <a:p>
                <a:r>
                  <a:rPr lang="en-US" dirty="0" err="1" smtClean="0"/>
                  <a:t>Utilizando</a:t>
                </a:r>
                <a:r>
                  <a:rPr lang="en-US" dirty="0" smtClean="0"/>
                  <a:t> um s</a:t>
                </a:r>
                <a:r>
                  <a:rPr lang="en-US" dirty="0" smtClean="0"/>
                  <a:t>olver </a:t>
                </a:r>
                <a:r>
                  <a:rPr lang="en-US" dirty="0" err="1" smtClean="0"/>
                  <a:t>iterativo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podemos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determinar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deslocamentos</a:t>
                </a:r>
                <a:r>
                  <a:rPr lang="en-US" dirty="0" smtClean="0"/>
                  <a:t> e </a:t>
                </a:r>
                <a:r>
                  <a:rPr lang="en-US" dirty="0" err="1" smtClean="0"/>
                  <a:t>assim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recuperar</a:t>
                </a:r>
                <a:r>
                  <a:rPr lang="en-US" dirty="0" smtClean="0"/>
                  <a:t> as </a:t>
                </a:r>
                <a:r>
                  <a:rPr lang="en-US" dirty="0" err="1" smtClean="0"/>
                  <a:t>tensões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 r="-2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96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838200"/>
          </a:xfrm>
        </p:spPr>
        <p:txBody>
          <a:bodyPr>
            <a:noAutofit/>
          </a:bodyPr>
          <a:lstStyle/>
          <a:p>
            <a:r>
              <a:rPr lang="en-US" sz="3600" dirty="0" smtClean="0"/>
              <a:t>A lei de Moore e GPUs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5232399" y="2247901"/>
            <a:ext cx="3911601" cy="4152899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Numero</a:t>
            </a:r>
            <a:r>
              <a:rPr lang="en-US" sz="2000" dirty="0" smtClean="0"/>
              <a:t> de </a:t>
            </a:r>
            <a:r>
              <a:rPr lang="en-US" sz="2000" dirty="0" err="1" smtClean="0"/>
              <a:t>transistores</a:t>
            </a:r>
            <a:r>
              <a:rPr lang="en-US" sz="2000" dirty="0" smtClean="0"/>
              <a:t> </a:t>
            </a:r>
            <a:r>
              <a:rPr lang="en-US" sz="2000" dirty="0" err="1" smtClean="0"/>
              <a:t>duplica</a:t>
            </a:r>
            <a:r>
              <a:rPr lang="en-US" sz="2000" dirty="0" smtClean="0"/>
              <a:t> a </a:t>
            </a:r>
            <a:r>
              <a:rPr lang="en-US" sz="2000" dirty="0" err="1" smtClean="0"/>
              <a:t>cada</a:t>
            </a:r>
            <a:r>
              <a:rPr lang="en-US" sz="2000" dirty="0" smtClean="0"/>
              <a:t> 2 </a:t>
            </a:r>
            <a:r>
              <a:rPr lang="en-US" sz="2000" dirty="0" err="1" smtClean="0"/>
              <a:t>anos</a:t>
            </a:r>
            <a:endParaRPr lang="en-US" sz="2000" dirty="0" smtClean="0"/>
          </a:p>
          <a:p>
            <a:r>
              <a:rPr lang="en-US" sz="2000" dirty="0" smtClean="0"/>
              <a:t>Clock </a:t>
            </a:r>
            <a:r>
              <a:rPr lang="en-US" sz="2000" dirty="0" smtClean="0"/>
              <a:t>speed </a:t>
            </a:r>
            <a:r>
              <a:rPr lang="en-US" sz="2000" dirty="0" err="1" smtClean="0"/>
              <a:t>estão</a:t>
            </a:r>
            <a:r>
              <a:rPr lang="en-US" sz="2000" dirty="0" smtClean="0"/>
              <a:t> </a:t>
            </a:r>
            <a:r>
              <a:rPr lang="en-US" sz="2000" dirty="0" err="1" smtClean="0"/>
              <a:t>aproximadamente</a:t>
            </a:r>
            <a:r>
              <a:rPr lang="en-US" sz="2000" dirty="0" smtClean="0"/>
              <a:t> </a:t>
            </a:r>
            <a:r>
              <a:rPr lang="en-US" sz="2000" dirty="0" err="1" smtClean="0"/>
              <a:t>estacionados</a:t>
            </a:r>
            <a:r>
              <a:rPr lang="en-US" sz="2000" dirty="0" smtClean="0"/>
              <a:t>!</a:t>
            </a:r>
            <a:endParaRPr lang="en-US" sz="2000" dirty="0" smtClean="0"/>
          </a:p>
          <a:p>
            <a:r>
              <a:rPr lang="en-US" sz="2000" dirty="0" smtClean="0"/>
              <a:t>Instructions per clock </a:t>
            </a:r>
            <a:r>
              <a:rPr lang="en-US" sz="2000" dirty="0" err="1" smtClean="0"/>
              <a:t>atingiu</a:t>
            </a:r>
            <a:r>
              <a:rPr lang="en-US" sz="2000" dirty="0" smtClean="0"/>
              <a:t> </a:t>
            </a:r>
            <a:r>
              <a:rPr lang="en-US" sz="2000" dirty="0" err="1" smtClean="0"/>
              <a:t>seu</a:t>
            </a:r>
            <a:r>
              <a:rPr lang="en-US" sz="2000" dirty="0" smtClean="0"/>
              <a:t> </a:t>
            </a:r>
            <a:r>
              <a:rPr lang="en-US" sz="2000" dirty="0" err="1" smtClean="0"/>
              <a:t>máximo</a:t>
            </a:r>
            <a:r>
              <a:rPr lang="en-US" sz="2000" dirty="0" smtClean="0"/>
              <a:t> </a:t>
            </a:r>
            <a:r>
              <a:rPr lang="en-US" sz="2000" dirty="0" smtClean="0"/>
              <a:t>(0,5 inst./clock)</a:t>
            </a:r>
          </a:p>
          <a:p>
            <a:r>
              <a:rPr lang="en-US" sz="2000" dirty="0" err="1" smtClean="0"/>
              <a:t>Solução</a:t>
            </a:r>
            <a:r>
              <a:rPr lang="en-US" sz="2000" dirty="0" smtClean="0"/>
              <a:t>: </a:t>
            </a:r>
            <a:r>
              <a:rPr lang="en-US" sz="2000" dirty="0" err="1" smtClean="0"/>
              <a:t>mais</a:t>
            </a:r>
            <a:r>
              <a:rPr lang="en-US" sz="2000" dirty="0" smtClean="0"/>
              <a:t> cores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cada</a:t>
            </a:r>
            <a:r>
              <a:rPr lang="en-US" sz="2000" dirty="0" smtClean="0"/>
              <a:t> </a:t>
            </a:r>
            <a:r>
              <a:rPr lang="en-US" sz="2000" dirty="0" err="1" smtClean="0"/>
              <a:t>processador</a:t>
            </a:r>
            <a:r>
              <a:rPr lang="en-US" sz="2000" dirty="0" smtClean="0"/>
              <a:t>!</a:t>
            </a:r>
            <a:endParaRPr lang="en-US" sz="2000" dirty="0" smtClean="0"/>
          </a:p>
        </p:txBody>
      </p:sp>
      <p:pic>
        <p:nvPicPr>
          <p:cNvPr id="10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14" name="Title 4"/>
          <p:cNvSpPr txBox="1">
            <a:spLocks/>
          </p:cNvSpPr>
          <p:nvPr/>
        </p:nvSpPr>
        <p:spPr>
          <a:xfrm>
            <a:off x="304800" y="1524000"/>
            <a:ext cx="8610600" cy="8382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“CPU scaling predicted by Moore’s Law is now dead” –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Nvidia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VP</a:t>
            </a:r>
          </a:p>
        </p:txBody>
      </p:sp>
      <p:pic>
        <p:nvPicPr>
          <p:cNvPr id="5122" name="Picture 2" descr="C:\Users\fpaboim\Desktop\15-f30d5f3b8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38" y="2590800"/>
            <a:ext cx="5167262" cy="3352800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/>
          <p:nvPr/>
        </p:nvCxnSpPr>
        <p:spPr>
          <a:xfrm rot="16200000" flipV="1">
            <a:off x="3924300" y="44577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00400" y="35052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62200" y="3304401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AMD GPUs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29000" y="464820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Moore’s Law (CPUs)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Rigidez</a:t>
            </a:r>
            <a:r>
              <a:rPr lang="en-US" dirty="0" smtClean="0"/>
              <a:t> Global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Para </a:t>
                </a:r>
                <a:r>
                  <a:rPr lang="en-US" dirty="0" err="1" smtClean="0"/>
                  <a:t>determinar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matriz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rigidez</a:t>
                </a:r>
                <a:r>
                  <a:rPr lang="en-US" dirty="0" smtClean="0"/>
                  <a:t> global </a:t>
                </a:r>
                <a:r>
                  <a:rPr lang="en-US" dirty="0" err="1" smtClean="0"/>
                  <a:t>utilizando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elementos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isoparamétricos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primeiro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temos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que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determinar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matriz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rigidez</a:t>
                </a:r>
                <a:r>
                  <a:rPr lang="en-US" dirty="0" smtClean="0"/>
                  <a:t> local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𝑲</m:t>
                        </m:r>
                      </m:e>
                      <m:sup>
                        <m:r>
                          <a:rPr lang="en-US" b="1" i="1">
                            <a:latin typeface="Cambria Math"/>
                          </a:rPr>
                          <m:t>𝒆</m:t>
                        </m:r>
                      </m:sup>
                    </m:sSup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/>
                          </m:ctrlPr>
                        </m:sSupPr>
                        <m:e>
                          <m:r>
                            <a:rPr lang="en-US" b="1" i="1"/>
                            <m:t>𝑲</m:t>
                          </m:r>
                        </m:e>
                        <m:sup>
                          <m:r>
                            <a:rPr lang="en-US" b="1" i="1"/>
                            <m:t>𝒆</m:t>
                          </m:r>
                        </m:sup>
                      </m:sSup>
                      <m:r>
                        <a:rPr lang="en-US" b="1" i="1"/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pt-BR" b="1" i="1"/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BR" b="1" i="1"/>
                              </m:ctrlPr>
                            </m:sSupPr>
                            <m:e>
                              <m:r>
                                <a:rPr lang="en-US" b="1" i="1"/>
                                <m:t>𝑩</m:t>
                              </m:r>
                            </m:e>
                            <m:sup>
                              <m:r>
                                <a:rPr lang="en-US" b="1" i="1"/>
                                <m:t>𝑻</m:t>
                              </m:r>
                            </m:sup>
                          </m:sSup>
                          <m:r>
                            <a:rPr lang="en-US" b="1" i="1"/>
                            <m:t>𝑪𝑩</m:t>
                          </m:r>
                          <m:r>
                            <a:rPr lang="en-US" i="1"/>
                            <m:t>𝑑𝐴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  <a:p>
                <a:r>
                  <a:rPr lang="en-US" dirty="0" smtClean="0"/>
                  <a:t>Para a </a:t>
                </a:r>
                <a:r>
                  <a:rPr lang="en-US" dirty="0" err="1" smtClean="0"/>
                  <a:t>matriz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matriz</a:t>
                </a:r>
                <a:r>
                  <a:rPr lang="en-US" dirty="0" smtClean="0"/>
                  <a:t> local </a:t>
                </a:r>
                <a:r>
                  <a:rPr lang="en-US" dirty="0" err="1" smtClean="0"/>
                  <a:t>são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necessárias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algumas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operações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multiplicação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matriz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matriz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vetor</a:t>
                </a:r>
                <a:endParaRPr lang="en-US" dirty="0" smtClean="0"/>
              </a:p>
              <a:p>
                <a:r>
                  <a:rPr lang="en-US" dirty="0" err="1" smtClean="0"/>
                  <a:t>Cálculo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pode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acelerado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usando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técnicas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otimização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para</a:t>
                </a:r>
                <a:r>
                  <a:rPr lang="en-US" dirty="0" smtClean="0"/>
                  <a:t> GPU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74" t="-2035" r="-13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94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899684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Assembly da </a:t>
            </a:r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Rigidez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Após</a:t>
            </a:r>
            <a:r>
              <a:rPr lang="en-US" dirty="0" smtClean="0"/>
              <a:t> </a:t>
            </a:r>
            <a:r>
              <a:rPr lang="en-US" dirty="0" err="1" smtClean="0"/>
              <a:t>calcular</a:t>
            </a:r>
            <a:r>
              <a:rPr lang="en-US" dirty="0" smtClean="0"/>
              <a:t> a </a:t>
            </a:r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rigidez</a:t>
            </a:r>
            <a:r>
              <a:rPr lang="en-US" dirty="0" smtClean="0"/>
              <a:t> local é </a:t>
            </a:r>
            <a:r>
              <a:rPr lang="en-US" dirty="0" err="1" smtClean="0"/>
              <a:t>necessário</a:t>
            </a:r>
            <a:r>
              <a:rPr lang="en-US" dirty="0" smtClean="0"/>
              <a:t> </a:t>
            </a:r>
            <a:r>
              <a:rPr lang="en-US" dirty="0" err="1" smtClean="0"/>
              <a:t>adicionar</a:t>
            </a:r>
            <a:r>
              <a:rPr lang="en-US" dirty="0" smtClean="0"/>
              <a:t> as </a:t>
            </a:r>
            <a:r>
              <a:rPr lang="en-US" dirty="0" err="1" smtClean="0"/>
              <a:t>contribuições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grau</a:t>
            </a:r>
            <a:r>
              <a:rPr lang="en-US" dirty="0" smtClean="0"/>
              <a:t> de </a:t>
            </a:r>
            <a:r>
              <a:rPr lang="en-US" dirty="0" err="1" smtClean="0"/>
              <a:t>liberdade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rigidez</a:t>
            </a:r>
            <a:r>
              <a:rPr lang="en-US" dirty="0" smtClean="0"/>
              <a:t> global</a:t>
            </a:r>
            <a:endParaRPr lang="pt-BR" dirty="0"/>
          </a:p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juntos</a:t>
            </a:r>
            <a:r>
              <a:rPr lang="en-US" dirty="0" smtClean="0"/>
              <a:t> </a:t>
            </a:r>
            <a:r>
              <a:rPr lang="en-US" dirty="0" err="1" smtClean="0"/>
              <a:t>compartilham</a:t>
            </a:r>
            <a:r>
              <a:rPr lang="en-US" dirty="0" smtClean="0"/>
              <a:t> um </a:t>
            </a:r>
            <a:r>
              <a:rPr lang="en-US" dirty="0" err="1" smtClean="0"/>
              <a:t>grau</a:t>
            </a:r>
            <a:r>
              <a:rPr lang="en-US" dirty="0" smtClean="0"/>
              <a:t> de </a:t>
            </a:r>
            <a:r>
              <a:rPr lang="en-US" dirty="0" err="1" smtClean="0"/>
              <a:t>liberdade</a:t>
            </a:r>
            <a:r>
              <a:rPr lang="en-US" dirty="0" smtClean="0"/>
              <a:t> e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ocorrer</a:t>
            </a:r>
            <a:r>
              <a:rPr lang="en-US" dirty="0" smtClean="0"/>
              <a:t> “race conditions” se o assembly for </a:t>
            </a:r>
            <a:r>
              <a:rPr lang="en-US" dirty="0" err="1" smtClean="0"/>
              <a:t>feito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, e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endParaRPr lang="en-US" dirty="0" smtClean="0"/>
          </a:p>
          <a:p>
            <a:r>
              <a:rPr lang="en-US" dirty="0" smtClean="0"/>
              <a:t>Uma </a:t>
            </a:r>
            <a:r>
              <a:rPr lang="en-US" dirty="0" err="1" smtClean="0"/>
              <a:t>solução</a:t>
            </a:r>
            <a:r>
              <a:rPr lang="en-US" dirty="0" smtClean="0"/>
              <a:t> é </a:t>
            </a:r>
            <a:r>
              <a:rPr lang="en-US" dirty="0" err="1" smtClean="0"/>
              <a:t>utilizar</a:t>
            </a:r>
            <a:r>
              <a:rPr lang="en-US" dirty="0" smtClean="0"/>
              <a:t> graph coloring</a:t>
            </a:r>
            <a:endParaRPr lang="en-US" dirty="0" smtClean="0"/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93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899684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Graph Coloring</a:t>
            </a:r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7172" name="Picture 4" descr="http://www.brasil-turismo.com/imagens/mapa-brasi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0"/>
            <a:ext cx="4343400" cy="548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899684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Assembly Flowchart</a:t>
            </a:r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7" name="Image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9516" y="1524000"/>
            <a:ext cx="698528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899684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Assembly com OpenMP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099694" cy="44196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calculados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 mas o assembly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(scattering) é </a:t>
            </a:r>
            <a:r>
              <a:rPr lang="en-US" dirty="0" err="1" smtClean="0"/>
              <a:t>feito</a:t>
            </a:r>
            <a:r>
              <a:rPr lang="en-US" dirty="0" smtClean="0"/>
              <a:t> com a </a:t>
            </a:r>
            <a:r>
              <a:rPr lang="en-US" dirty="0" err="1" smtClean="0"/>
              <a:t>diretiva</a:t>
            </a:r>
            <a:r>
              <a:rPr lang="en-US" dirty="0" smtClean="0"/>
              <a:t> </a:t>
            </a:r>
            <a:r>
              <a:rPr lang="en-US" b="1" dirty="0" smtClean="0"/>
              <a:t>critical </a:t>
            </a:r>
            <a:r>
              <a:rPr lang="en-US" dirty="0" smtClean="0"/>
              <a:t>do </a:t>
            </a:r>
            <a:r>
              <a:rPr lang="en-US" dirty="0"/>
              <a:t>O</a:t>
            </a:r>
            <a:r>
              <a:rPr lang="en-US" dirty="0" smtClean="0"/>
              <a:t>penMP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garantir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um thread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acessando</a:t>
            </a:r>
            <a:r>
              <a:rPr lang="en-US" dirty="0" smtClean="0"/>
              <a:t> a </a:t>
            </a:r>
            <a:r>
              <a:rPr lang="en-US" dirty="0" err="1" smtClean="0"/>
              <a:t>matriz</a:t>
            </a:r>
            <a:endParaRPr lang="en-US" b="1" dirty="0" smtClean="0"/>
          </a:p>
          <a:p>
            <a:r>
              <a:rPr lang="en-US" dirty="0" smtClean="0"/>
              <a:t>Com graph coloring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garantir</a:t>
            </a:r>
            <a:r>
              <a:rPr lang="en-US" dirty="0" smtClean="0"/>
              <a:t> o </a:t>
            </a:r>
            <a:r>
              <a:rPr lang="en-US" dirty="0" err="1" smtClean="0"/>
              <a:t>acesso</a:t>
            </a:r>
            <a:r>
              <a:rPr lang="en-US" dirty="0" smtClean="0"/>
              <a:t> </a:t>
            </a:r>
            <a:r>
              <a:rPr lang="en-US" dirty="0" err="1" smtClean="0"/>
              <a:t>independente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linha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eliminar</a:t>
            </a:r>
            <a:r>
              <a:rPr lang="en-US" dirty="0" smtClean="0"/>
              <a:t> “race conditions”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adicionar</a:t>
            </a:r>
            <a:r>
              <a:rPr lang="en-US" dirty="0" smtClean="0"/>
              <a:t> as </a:t>
            </a:r>
            <a:r>
              <a:rPr lang="en-US" dirty="0" err="1" smtClean="0"/>
              <a:t>matrizes</a:t>
            </a:r>
            <a:r>
              <a:rPr lang="en-US" dirty="0" smtClean="0"/>
              <a:t> de </a:t>
            </a:r>
            <a:r>
              <a:rPr lang="en-US" dirty="0" err="1" smtClean="0"/>
              <a:t>rigidez</a:t>
            </a:r>
            <a:r>
              <a:rPr lang="en-US" dirty="0" smtClean="0"/>
              <a:t> </a:t>
            </a:r>
            <a:r>
              <a:rPr lang="en-US" dirty="0" err="1" smtClean="0"/>
              <a:t>locais</a:t>
            </a:r>
            <a:endParaRPr lang="en-US" dirty="0" smtClean="0"/>
          </a:p>
          <a:p>
            <a:r>
              <a:rPr lang="en-US" dirty="0" err="1" smtClean="0"/>
              <a:t>Cuidados</a:t>
            </a:r>
            <a:r>
              <a:rPr lang="en-US" dirty="0" smtClean="0"/>
              <a:t> </a:t>
            </a:r>
            <a:r>
              <a:rPr lang="en-US" dirty="0" err="1" smtClean="0"/>
              <a:t>necessários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reallocação</a:t>
            </a:r>
            <a:r>
              <a:rPr lang="en-US" dirty="0" smtClean="0"/>
              <a:t> </a:t>
            </a:r>
            <a:r>
              <a:rPr lang="en-US" dirty="0" err="1" smtClean="0"/>
              <a:t>dinâmica</a:t>
            </a:r>
            <a:r>
              <a:rPr lang="en-US" dirty="0" smtClean="0"/>
              <a:t> de </a:t>
            </a:r>
            <a:r>
              <a:rPr lang="en-US" dirty="0" err="1" smtClean="0"/>
              <a:t>memória</a:t>
            </a:r>
            <a:endParaRPr lang="en-US" dirty="0" smtClean="0"/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477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899684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Assembly Flowchart</a:t>
            </a:r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8" name="Picture 7" descr="C:\Users\fpaboim\Desktop\parallel_projects\GPU_FEM\fpaboim_gpufem\Report\figures\ColoringAssemblyRaceConditions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06220"/>
            <a:ext cx="6524942" cy="4970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843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899684" cy="9144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Técnicas</a:t>
            </a:r>
            <a:r>
              <a:rPr lang="en-US" dirty="0" smtClean="0"/>
              <a:t> de </a:t>
            </a:r>
            <a:r>
              <a:rPr lang="en-US" dirty="0" err="1" smtClean="0"/>
              <a:t>otimização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GPU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É </a:t>
            </a:r>
            <a:r>
              <a:rPr lang="en-US" dirty="0" err="1" smtClean="0"/>
              <a:t>possível</a:t>
            </a:r>
            <a:r>
              <a:rPr lang="en-US" dirty="0" smtClean="0"/>
              <a:t> </a:t>
            </a:r>
            <a:r>
              <a:rPr lang="en-US" dirty="0" err="1" smtClean="0"/>
              <a:t>ajudar</a:t>
            </a:r>
            <a:r>
              <a:rPr lang="en-US" dirty="0" smtClean="0"/>
              <a:t> o </a:t>
            </a:r>
            <a:r>
              <a:rPr lang="en-US" dirty="0" err="1" smtClean="0"/>
              <a:t>compilador</a:t>
            </a:r>
            <a:r>
              <a:rPr lang="en-US" dirty="0" smtClean="0"/>
              <a:t> </a:t>
            </a:r>
            <a:r>
              <a:rPr lang="en-US" dirty="0" err="1" smtClean="0"/>
              <a:t>separando</a:t>
            </a:r>
            <a:r>
              <a:rPr lang="en-US" dirty="0" smtClean="0"/>
              <a:t> </a:t>
            </a:r>
            <a:r>
              <a:rPr lang="en-US" dirty="0" err="1" smtClean="0"/>
              <a:t>operações</a:t>
            </a:r>
            <a:r>
              <a:rPr lang="en-US" dirty="0" smtClean="0"/>
              <a:t> de load e store (</a:t>
            </a:r>
            <a:r>
              <a:rPr lang="en-US" dirty="0" err="1" smtClean="0"/>
              <a:t>leitura</a:t>
            </a:r>
            <a:r>
              <a:rPr lang="en-US" dirty="0" smtClean="0"/>
              <a:t> e </a:t>
            </a:r>
            <a:r>
              <a:rPr lang="en-US" dirty="0" err="1" smtClean="0"/>
              <a:t>gravação</a:t>
            </a:r>
            <a:r>
              <a:rPr lang="en-US" dirty="0" smtClean="0"/>
              <a:t>)</a:t>
            </a:r>
            <a:endParaRPr lang="en-US" b="1" dirty="0" smtClean="0"/>
          </a:p>
          <a:p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vetoriais</a:t>
            </a:r>
            <a:r>
              <a:rPr lang="en-US" dirty="0" smtClean="0"/>
              <a:t> (e.g. float4) de OpenCL e </a:t>
            </a:r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vetoriais</a:t>
            </a:r>
            <a:r>
              <a:rPr lang="en-US" dirty="0" smtClean="0"/>
              <a:t> é </a:t>
            </a:r>
            <a:r>
              <a:rPr lang="en-US" dirty="0" err="1" smtClean="0"/>
              <a:t>possível</a:t>
            </a:r>
            <a:r>
              <a:rPr lang="en-US" dirty="0" smtClean="0"/>
              <a:t> </a:t>
            </a:r>
            <a:r>
              <a:rPr lang="en-US" dirty="0" err="1" smtClean="0"/>
              <a:t>atingir</a:t>
            </a:r>
            <a:r>
              <a:rPr lang="en-US" dirty="0" smtClean="0"/>
              <a:t> </a:t>
            </a:r>
            <a:r>
              <a:rPr lang="en-US" dirty="0" err="1" smtClean="0"/>
              <a:t>paralelismo</a:t>
            </a:r>
            <a:r>
              <a:rPr lang="en-US" dirty="0" smtClean="0"/>
              <a:t> a </a:t>
            </a:r>
            <a:r>
              <a:rPr lang="en-US" dirty="0" err="1" smtClean="0"/>
              <a:t>nível</a:t>
            </a:r>
            <a:r>
              <a:rPr lang="en-US" dirty="0" smtClean="0"/>
              <a:t> do </a:t>
            </a:r>
            <a:r>
              <a:rPr lang="en-US" i="1" dirty="0" err="1" smtClean="0"/>
              <a:t>workitem</a:t>
            </a:r>
            <a:r>
              <a:rPr lang="en-US" i="1" dirty="0" smtClean="0"/>
              <a:t> (</a:t>
            </a:r>
            <a:r>
              <a:rPr lang="en-US" i="1" dirty="0" err="1" smtClean="0"/>
              <a:t>procesing</a:t>
            </a:r>
            <a:r>
              <a:rPr lang="en-US" i="1" dirty="0" smtClean="0"/>
              <a:t> element)</a:t>
            </a:r>
            <a:endParaRPr lang="en-US" i="1" dirty="0" smtClean="0"/>
          </a:p>
          <a:p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memória</a:t>
            </a:r>
            <a:r>
              <a:rPr lang="en-US" dirty="0" smtClean="0"/>
              <a:t> local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reduções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endParaRPr lang="en-US" dirty="0" smtClean="0"/>
          </a:p>
          <a:p>
            <a:r>
              <a:rPr lang="en-US" dirty="0" err="1" smtClean="0"/>
              <a:t>Fazer</a:t>
            </a:r>
            <a:r>
              <a:rPr lang="en-US" dirty="0" smtClean="0"/>
              <a:t> loads/stores </a:t>
            </a:r>
            <a:r>
              <a:rPr lang="en-US" dirty="0" err="1" smtClean="0"/>
              <a:t>colaborativos</a:t>
            </a:r>
            <a:r>
              <a:rPr lang="en-US" dirty="0" smtClean="0"/>
              <a:t> e, </a:t>
            </a:r>
            <a:r>
              <a:rPr lang="en-US" dirty="0" err="1" smtClean="0"/>
              <a:t>preferencialmente</a:t>
            </a:r>
            <a:r>
              <a:rPr lang="en-US" dirty="0" smtClean="0"/>
              <a:t>, </a:t>
            </a:r>
            <a:r>
              <a:rPr lang="en-US" dirty="0" err="1" smtClean="0"/>
              <a:t>alinhados</a:t>
            </a:r>
            <a:endParaRPr lang="en-US" dirty="0" smtClean="0"/>
          </a:p>
          <a:p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memória</a:t>
            </a:r>
            <a:r>
              <a:rPr lang="en-US" dirty="0" smtClean="0"/>
              <a:t> private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i="1" dirty="0" smtClean="0"/>
              <a:t>scratchpad memory</a:t>
            </a:r>
          </a:p>
          <a:p>
            <a:endParaRPr lang="en-US" i="1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18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899684" cy="9144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Técnicas</a:t>
            </a:r>
            <a:r>
              <a:rPr lang="en-US" dirty="0" smtClean="0"/>
              <a:t> de </a:t>
            </a:r>
            <a:r>
              <a:rPr lang="en-US" dirty="0" err="1" smtClean="0"/>
              <a:t>otimização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GPU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343400" cy="34290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Divisão</a:t>
            </a:r>
            <a:r>
              <a:rPr lang="en-US" dirty="0" smtClean="0"/>
              <a:t> do </a:t>
            </a:r>
            <a:r>
              <a:rPr lang="en-US" dirty="0" err="1" smtClean="0"/>
              <a:t>domínio</a:t>
            </a:r>
            <a:r>
              <a:rPr lang="en-US" dirty="0" smtClean="0"/>
              <a:t> de </a:t>
            </a:r>
            <a:r>
              <a:rPr lang="en-US" dirty="0" err="1" smtClean="0"/>
              <a:t>formas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gera</a:t>
            </a:r>
            <a:r>
              <a:rPr lang="en-US" dirty="0" smtClean="0"/>
              <a:t> </a:t>
            </a:r>
            <a:r>
              <a:rPr lang="en-US" dirty="0" err="1" smtClean="0"/>
              <a:t>meios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de </a:t>
            </a:r>
            <a:r>
              <a:rPr lang="en-US" dirty="0" err="1" smtClean="0"/>
              <a:t>acesso</a:t>
            </a:r>
            <a:r>
              <a:rPr lang="en-US" dirty="0" smtClean="0"/>
              <a:t> à </a:t>
            </a:r>
            <a:r>
              <a:rPr lang="en-US" dirty="0" err="1" smtClean="0"/>
              <a:t>memória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melhorar</a:t>
            </a:r>
            <a:r>
              <a:rPr lang="en-US" dirty="0" smtClean="0"/>
              <a:t> a performance</a:t>
            </a:r>
            <a:endParaRPr lang="en-US" b="1" dirty="0" smtClean="0"/>
          </a:p>
          <a:p>
            <a:r>
              <a:rPr lang="en-US" dirty="0" err="1" smtClean="0"/>
              <a:t>Padrão</a:t>
            </a:r>
            <a:r>
              <a:rPr lang="en-US" dirty="0" smtClean="0"/>
              <a:t> </a:t>
            </a:r>
            <a:r>
              <a:rPr lang="en-US" dirty="0" err="1" smtClean="0"/>
              <a:t>recorrente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representações</a:t>
            </a:r>
            <a:r>
              <a:rPr lang="en-US" dirty="0" smtClean="0"/>
              <a:t> </a:t>
            </a:r>
            <a:r>
              <a:rPr lang="en-US" dirty="0" err="1" smtClean="0"/>
              <a:t>bidimensionais</a:t>
            </a:r>
            <a:r>
              <a:rPr lang="en-US" dirty="0" smtClean="0"/>
              <a:t> é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i="1" dirty="0" smtClean="0"/>
              <a:t>tiling/blocking:</a:t>
            </a:r>
          </a:p>
          <a:p>
            <a:endParaRPr lang="en-US" i="1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0905"/>
            <a:ext cx="4343400" cy="4425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0" y="5638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(Nvidia)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46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899684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: </a:t>
            </a:r>
            <a:r>
              <a:rPr lang="es-ES" dirty="0"/>
              <a:t>AMD </a:t>
            </a:r>
            <a:r>
              <a:rPr lang="es-ES" dirty="0" err="1"/>
              <a:t>Phenom</a:t>
            </a:r>
            <a:r>
              <a:rPr lang="es-ES" dirty="0"/>
              <a:t> II X4 945@3.01Ghz 4Gb RAM; AMD </a:t>
            </a:r>
            <a:r>
              <a:rPr lang="es-ES" dirty="0" err="1"/>
              <a:t>Radeon</a:t>
            </a:r>
            <a:r>
              <a:rPr lang="es-ES" dirty="0"/>
              <a:t> 5870 HD </a:t>
            </a:r>
            <a:r>
              <a:rPr lang="es-ES" dirty="0" smtClean="0"/>
              <a:t>GPU</a:t>
            </a:r>
          </a:p>
          <a:p>
            <a:r>
              <a:rPr lang="es-ES" dirty="0" smtClean="0"/>
              <a:t>Base para o </a:t>
            </a:r>
            <a:r>
              <a:rPr lang="es-ES" dirty="0" err="1" smtClean="0"/>
              <a:t>speedup</a:t>
            </a:r>
            <a:r>
              <a:rPr lang="es-ES" dirty="0" smtClean="0"/>
              <a:t> para todos os gráficos é considerada como o tempo de </a:t>
            </a:r>
            <a:r>
              <a:rPr lang="es-ES" dirty="0" err="1" smtClean="0"/>
              <a:t>execução</a:t>
            </a:r>
            <a:r>
              <a:rPr lang="es-ES" dirty="0" smtClean="0"/>
              <a:t> </a:t>
            </a:r>
            <a:r>
              <a:rPr lang="es-ES" dirty="0" err="1" smtClean="0"/>
              <a:t>sem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r>
              <a:rPr lang="es-ES" dirty="0" smtClean="0"/>
              <a:t> </a:t>
            </a:r>
            <a:r>
              <a:rPr lang="es-ES" dirty="0" err="1" smtClean="0"/>
              <a:t>coloring</a:t>
            </a:r>
            <a:r>
              <a:rPr lang="es-ES" dirty="0" smtClean="0"/>
              <a:t> de </a:t>
            </a:r>
            <a:r>
              <a:rPr lang="es-ES" dirty="0" err="1" smtClean="0"/>
              <a:t>um</a:t>
            </a:r>
            <a:r>
              <a:rPr lang="es-ES" dirty="0" smtClean="0"/>
              <a:t> único </a:t>
            </a:r>
            <a:r>
              <a:rPr lang="es-ES" dirty="0" err="1" smtClean="0"/>
              <a:t>thread</a:t>
            </a:r>
            <a:r>
              <a:rPr lang="es-ES" dirty="0" smtClean="0"/>
              <a:t> no formato especificado</a:t>
            </a:r>
            <a:endParaRPr lang="en-US" dirty="0" smtClean="0"/>
          </a:p>
          <a:p>
            <a:endParaRPr lang="en-US" i="1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41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620000" cy="914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Resultados</a:t>
            </a:r>
            <a:r>
              <a:rPr lang="en-US" dirty="0" smtClean="0"/>
              <a:t> Radeon 5870</a:t>
            </a:r>
            <a:endParaRPr lang="pt-BR" dirty="0"/>
          </a:p>
        </p:txBody>
      </p:sp>
      <p:pic>
        <p:nvPicPr>
          <p:cNvPr id="6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12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>
                <a:solidFill>
                  <a:schemeClr val="bg1"/>
                </a:solidFill>
              </a:rPr>
              <a:pPr algn="ctr"/>
              <a:t>49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7" title="Q8 Speedup"/>
          <p:cNvGraphicFramePr>
            <a:graphicFrameLocks noGrp="1"/>
          </p:cNvGraphicFramePr>
          <p:nvPr>
            <p:ph sz="quarter" idx="1"/>
          </p:nvPr>
        </p:nvGraphicFramePr>
        <p:xfrm>
          <a:off x="60960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8" title="Q8 Speedup"/>
          <p:cNvGraphicFramePr>
            <a:graphicFrameLocks noGrp="1"/>
          </p:cNvGraphicFramePr>
          <p:nvPr>
            <p:ph sz="quarter" idx="2"/>
          </p:nvPr>
        </p:nvGraphicFramePr>
        <p:xfrm>
          <a:off x="484505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7567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2000" cy="838200"/>
          </a:xfrm>
        </p:spPr>
        <p:txBody>
          <a:bodyPr>
            <a:noAutofit/>
          </a:bodyPr>
          <a:lstStyle/>
          <a:p>
            <a:r>
              <a:rPr lang="en-US" sz="3600" dirty="0"/>
              <a:t>A lei de Moore e GPUs</a:t>
            </a:r>
            <a:endParaRPr lang="en-US" sz="3600" dirty="0"/>
          </a:p>
        </p:txBody>
      </p:sp>
      <p:pic>
        <p:nvPicPr>
          <p:cNvPr id="10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/>
          <p:nvPr/>
        </p:nvCxnSpPr>
        <p:spPr>
          <a:xfrm rot="16200000" flipV="1">
            <a:off x="3848100" y="44577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00400" y="33528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86000" y="3124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AMD GPUs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29000" y="475220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Moore’s Law (CPUs)</a:t>
            </a:r>
            <a:endParaRPr lang="pt-BR" sz="1200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676400"/>
            <a:ext cx="754380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620000" cy="914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Resultados</a:t>
            </a:r>
            <a:r>
              <a:rPr lang="en-US" dirty="0" smtClean="0"/>
              <a:t> Radeon 5870</a:t>
            </a:r>
            <a:endParaRPr lang="pt-BR" dirty="0"/>
          </a:p>
        </p:txBody>
      </p:sp>
      <p:pic>
        <p:nvPicPr>
          <p:cNvPr id="6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12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>
                <a:solidFill>
                  <a:schemeClr val="bg1"/>
                </a:solidFill>
              </a:rPr>
              <a:pPr algn="ctr"/>
              <a:t>50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 title="Q8 Speedup"/>
          <p:cNvGraphicFramePr>
            <a:graphicFrameLocks noGrp="1"/>
          </p:cNvGraphicFramePr>
          <p:nvPr>
            <p:ph sz="quarter" idx="1"/>
          </p:nvPr>
        </p:nvGraphicFramePr>
        <p:xfrm>
          <a:off x="60960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7" title="Q8 Speedup"/>
          <p:cNvGraphicFramePr>
            <a:graphicFrameLocks noGrp="1"/>
          </p:cNvGraphicFramePr>
          <p:nvPr>
            <p:ph sz="quarter" idx="2"/>
          </p:nvPr>
        </p:nvGraphicFramePr>
        <p:xfrm>
          <a:off x="484505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833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620000" cy="914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Resultados</a:t>
            </a:r>
            <a:r>
              <a:rPr lang="en-US" dirty="0" smtClean="0"/>
              <a:t> Radeon 5870</a:t>
            </a:r>
            <a:endParaRPr lang="pt-BR" dirty="0"/>
          </a:p>
        </p:txBody>
      </p:sp>
      <p:pic>
        <p:nvPicPr>
          <p:cNvPr id="6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12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>
                <a:solidFill>
                  <a:schemeClr val="bg1"/>
                </a:solidFill>
              </a:rPr>
              <a:pPr algn="ctr"/>
              <a:t>51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 title="Q8 Speedup"/>
          <p:cNvGraphicFramePr>
            <a:graphicFrameLocks noGrp="1"/>
          </p:cNvGraphicFramePr>
          <p:nvPr>
            <p:ph sz="quarter" idx="1"/>
          </p:nvPr>
        </p:nvGraphicFramePr>
        <p:xfrm>
          <a:off x="60960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7" title="Q8 Speedup"/>
          <p:cNvGraphicFramePr>
            <a:graphicFrameLocks noGrp="1"/>
          </p:cNvGraphicFramePr>
          <p:nvPr>
            <p:ph sz="quarter" idx="2"/>
          </p:nvPr>
        </p:nvGraphicFramePr>
        <p:xfrm>
          <a:off x="484505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833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620000" cy="914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Resultados</a:t>
            </a:r>
            <a:r>
              <a:rPr lang="en-US" dirty="0" smtClean="0"/>
              <a:t> Radeon 5870</a:t>
            </a:r>
            <a:endParaRPr lang="pt-BR" dirty="0"/>
          </a:p>
        </p:txBody>
      </p:sp>
      <p:pic>
        <p:nvPicPr>
          <p:cNvPr id="6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12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>
                <a:solidFill>
                  <a:schemeClr val="bg1"/>
                </a:solidFill>
              </a:rPr>
              <a:pPr algn="ctr"/>
              <a:t>52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7" title="Q8 Speedup"/>
          <p:cNvGraphicFramePr>
            <a:graphicFrameLocks noGrp="1"/>
          </p:cNvGraphicFramePr>
          <p:nvPr>
            <p:ph sz="quarter" idx="1"/>
          </p:nvPr>
        </p:nvGraphicFramePr>
        <p:xfrm>
          <a:off x="60960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8" title="Q8 Speedup"/>
          <p:cNvGraphicFramePr>
            <a:graphicFrameLocks noGrp="1"/>
          </p:cNvGraphicFramePr>
          <p:nvPr>
            <p:ph sz="quarter" idx="2"/>
          </p:nvPr>
        </p:nvGraphicFramePr>
        <p:xfrm>
          <a:off x="484505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833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620000" cy="914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Resultados</a:t>
            </a:r>
            <a:r>
              <a:rPr lang="en-US" dirty="0" smtClean="0"/>
              <a:t> Radeon 5870</a:t>
            </a:r>
            <a:endParaRPr lang="pt-BR" dirty="0"/>
          </a:p>
        </p:txBody>
      </p:sp>
      <p:pic>
        <p:nvPicPr>
          <p:cNvPr id="6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12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>
                <a:solidFill>
                  <a:schemeClr val="bg1"/>
                </a:solidFill>
              </a:rPr>
              <a:pPr algn="ctr"/>
              <a:t>53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 title="Q8 Speedup"/>
          <p:cNvGraphicFramePr>
            <a:graphicFrameLocks noGrp="1"/>
          </p:cNvGraphicFramePr>
          <p:nvPr>
            <p:ph sz="quarter" idx="1"/>
          </p:nvPr>
        </p:nvGraphicFramePr>
        <p:xfrm>
          <a:off x="60960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7" title="Q8 Speedup"/>
          <p:cNvGraphicFramePr>
            <a:graphicFrameLocks noGrp="1"/>
          </p:cNvGraphicFramePr>
          <p:nvPr>
            <p:ph sz="quarter" idx="2"/>
          </p:nvPr>
        </p:nvGraphicFramePr>
        <p:xfrm>
          <a:off x="484505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833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620000" cy="914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Resultados</a:t>
            </a:r>
            <a:r>
              <a:rPr lang="en-US" dirty="0" smtClean="0"/>
              <a:t> Radeon 5870</a:t>
            </a:r>
            <a:endParaRPr lang="pt-BR" dirty="0"/>
          </a:p>
        </p:txBody>
      </p:sp>
      <p:pic>
        <p:nvPicPr>
          <p:cNvPr id="6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12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>
                <a:solidFill>
                  <a:schemeClr val="bg1"/>
                </a:solidFill>
              </a:rPr>
              <a:pPr algn="ctr"/>
              <a:t>54</a:t>
            </a:fld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 title="Q8 Speedup"/>
          <p:cNvGraphicFramePr>
            <a:graphicFrameLocks noGrp="1"/>
          </p:cNvGraphicFramePr>
          <p:nvPr>
            <p:ph sz="quarter" idx="1"/>
          </p:nvPr>
        </p:nvGraphicFramePr>
        <p:xfrm>
          <a:off x="60960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7" title="Q8 Speedup"/>
          <p:cNvGraphicFramePr>
            <a:graphicFrameLocks noGrp="1"/>
          </p:cNvGraphicFramePr>
          <p:nvPr>
            <p:ph sz="quarter" idx="2"/>
          </p:nvPr>
        </p:nvGraphicFramePr>
        <p:xfrm>
          <a:off x="4845050" y="1589088"/>
          <a:ext cx="3886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833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Utilizando</a:t>
            </a:r>
            <a:r>
              <a:rPr lang="en-US" dirty="0" smtClean="0"/>
              <a:t> OpenMP </a:t>
            </a:r>
            <a:r>
              <a:rPr lang="en-US" dirty="0" err="1" smtClean="0"/>
              <a:t>pode</a:t>
            </a:r>
            <a:r>
              <a:rPr lang="en-US" dirty="0" smtClean="0"/>
              <a:t>-se </a:t>
            </a:r>
            <a:r>
              <a:rPr lang="en-US" dirty="0" err="1" smtClean="0"/>
              <a:t>tirar</a:t>
            </a:r>
            <a:r>
              <a:rPr lang="en-US" dirty="0" smtClean="0"/>
              <a:t> </a:t>
            </a:r>
            <a:r>
              <a:rPr lang="en-US" dirty="0" err="1" smtClean="0"/>
              <a:t>proveito</a:t>
            </a:r>
            <a:r>
              <a:rPr lang="en-US" dirty="0" smtClean="0"/>
              <a:t> de </a:t>
            </a:r>
            <a:r>
              <a:rPr lang="en-US" dirty="0" err="1" smtClean="0"/>
              <a:t>ganhos</a:t>
            </a:r>
            <a:r>
              <a:rPr lang="en-US" dirty="0" smtClean="0"/>
              <a:t> </a:t>
            </a:r>
            <a:r>
              <a:rPr lang="en-US" dirty="0" err="1" smtClean="0"/>
              <a:t>significativos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r>
              <a:rPr lang="en-US" dirty="0" smtClean="0"/>
              <a:t> </a:t>
            </a:r>
            <a:r>
              <a:rPr lang="en-US" dirty="0" err="1" smtClean="0"/>
              <a:t>modificações</a:t>
            </a:r>
            <a:r>
              <a:rPr lang="en-US" dirty="0" smtClean="0"/>
              <a:t> no </a:t>
            </a:r>
            <a:r>
              <a:rPr lang="en-US" dirty="0" err="1" smtClean="0"/>
              <a:t>código</a:t>
            </a:r>
            <a:endParaRPr lang="en-US" dirty="0" smtClean="0"/>
          </a:p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contrapartida</a:t>
            </a:r>
            <a:r>
              <a:rPr lang="en-US" dirty="0" smtClean="0"/>
              <a:t>, </a:t>
            </a:r>
            <a:r>
              <a:rPr lang="en-US" dirty="0" err="1" smtClean="0"/>
              <a:t>utilizando</a:t>
            </a:r>
            <a:r>
              <a:rPr lang="en-US" dirty="0" smtClean="0"/>
              <a:t> GPUs e OpenCL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ganhos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maiores</a:t>
            </a:r>
            <a:r>
              <a:rPr lang="en-US" dirty="0" smtClean="0"/>
              <a:t> mas com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complexidade</a:t>
            </a:r>
            <a:r>
              <a:rPr lang="en-US" dirty="0" smtClean="0"/>
              <a:t> e um </a:t>
            </a:r>
            <a:r>
              <a:rPr lang="en-US" dirty="0" err="1" smtClean="0"/>
              <a:t>cresimento</a:t>
            </a:r>
            <a:r>
              <a:rPr lang="en-US" dirty="0" smtClean="0"/>
              <a:t> da base do </a:t>
            </a:r>
            <a:r>
              <a:rPr lang="en-US" dirty="0" err="1" smtClean="0"/>
              <a:t>código</a:t>
            </a:r>
            <a:endParaRPr lang="en-US" dirty="0" smtClean="0"/>
          </a:p>
          <a:p>
            <a:r>
              <a:rPr lang="en-US" dirty="0" smtClean="0"/>
              <a:t>Para se </a:t>
            </a:r>
            <a:r>
              <a:rPr lang="en-US" dirty="0" err="1" smtClean="0"/>
              <a:t>obter</a:t>
            </a:r>
            <a:r>
              <a:rPr lang="en-US" dirty="0" smtClean="0"/>
              <a:t> o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ganho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é </a:t>
            </a:r>
            <a:r>
              <a:rPr lang="en-US" dirty="0" err="1" smtClean="0"/>
              <a:t>preciso</a:t>
            </a:r>
            <a:r>
              <a:rPr lang="en-US" dirty="0" smtClean="0"/>
              <a:t> </a:t>
            </a:r>
            <a:r>
              <a:rPr lang="en-US" dirty="0" err="1" smtClean="0"/>
              <a:t>conhecer</a:t>
            </a:r>
            <a:r>
              <a:rPr lang="en-US" dirty="0" smtClean="0"/>
              <a:t> o hardware </a:t>
            </a:r>
            <a:r>
              <a:rPr lang="en-US" dirty="0" err="1" smtClean="0"/>
              <a:t>sobre</a:t>
            </a:r>
            <a:r>
              <a:rPr lang="en-US" dirty="0" smtClean="0"/>
              <a:t> o </a:t>
            </a:r>
            <a:r>
              <a:rPr lang="en-US" dirty="0" err="1" smtClean="0"/>
              <a:t>qual</a:t>
            </a:r>
            <a:r>
              <a:rPr lang="en-US" dirty="0" smtClean="0"/>
              <a:t> se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otimizando</a:t>
            </a:r>
            <a:r>
              <a:rPr lang="en-US" dirty="0" smtClean="0"/>
              <a:t>. </a:t>
            </a:r>
            <a:r>
              <a:rPr lang="en-US" dirty="0" err="1" smtClean="0"/>
              <a:t>Microbenching</a:t>
            </a:r>
            <a:r>
              <a:rPr lang="en-US" dirty="0" smtClean="0"/>
              <a:t> e/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heuristicas</a:t>
            </a:r>
            <a:r>
              <a:rPr lang="en-US" dirty="0" smtClean="0"/>
              <a:t> </a:t>
            </a:r>
            <a:r>
              <a:rPr lang="en-US" dirty="0" err="1" smtClean="0"/>
              <a:t>baseadas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querys</a:t>
            </a:r>
            <a:r>
              <a:rPr lang="en-US" dirty="0" smtClean="0"/>
              <a:t> de OpenCL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solução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bastante</a:t>
            </a:r>
            <a:r>
              <a:rPr lang="en-US" dirty="0" smtClean="0"/>
              <a:t> </a:t>
            </a:r>
            <a:r>
              <a:rPr lang="en-US" dirty="0" err="1" smtClean="0"/>
              <a:t>pesquisa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de </a:t>
            </a:r>
            <a:r>
              <a:rPr lang="en-US" dirty="0" err="1" smtClean="0"/>
              <a:t>formatos</a:t>
            </a:r>
            <a:r>
              <a:rPr lang="en-US" dirty="0" smtClean="0"/>
              <a:t> de </a:t>
            </a:r>
            <a:r>
              <a:rPr lang="en-US" dirty="0" err="1" smtClean="0"/>
              <a:t>matrizes</a:t>
            </a:r>
            <a:r>
              <a:rPr lang="en-US" dirty="0" smtClean="0"/>
              <a:t> </a:t>
            </a:r>
            <a:r>
              <a:rPr lang="en-US" dirty="0" err="1" smtClean="0"/>
              <a:t>esparsas</a:t>
            </a:r>
            <a:r>
              <a:rPr lang="en-US" dirty="0" smtClean="0"/>
              <a:t> </a:t>
            </a:r>
            <a:r>
              <a:rPr lang="en-US" dirty="0" err="1" smtClean="0"/>
              <a:t>otimizadas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GPUs e </a:t>
            </a:r>
            <a:r>
              <a:rPr lang="en-US" dirty="0" err="1" smtClean="0"/>
              <a:t>ganhos</a:t>
            </a:r>
            <a:r>
              <a:rPr lang="en-US" dirty="0" smtClean="0"/>
              <a:t> </a:t>
            </a:r>
            <a:r>
              <a:rPr lang="en-US" dirty="0" err="1" smtClean="0"/>
              <a:t>maiores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possíveis</a:t>
            </a:r>
            <a:endParaRPr lang="en-US" dirty="0" smtClean="0"/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728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Dentro</a:t>
            </a:r>
            <a:r>
              <a:rPr lang="en-US" dirty="0" smtClean="0"/>
              <a:t> da parte do assembly, </a:t>
            </a:r>
            <a:r>
              <a:rPr lang="en-US" dirty="0" err="1" smtClean="0"/>
              <a:t>utilizar</a:t>
            </a:r>
            <a:r>
              <a:rPr lang="en-US" dirty="0" smtClean="0"/>
              <a:t> graph coloring é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estratégia</a:t>
            </a:r>
            <a:r>
              <a:rPr lang="en-US" dirty="0" smtClean="0"/>
              <a:t> </a:t>
            </a:r>
            <a:r>
              <a:rPr lang="en-US" dirty="0" err="1" smtClean="0"/>
              <a:t>barata</a:t>
            </a:r>
            <a:r>
              <a:rPr lang="en-US" dirty="0" smtClean="0"/>
              <a:t> 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fornece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significativos</a:t>
            </a:r>
            <a:endParaRPr lang="en-US" dirty="0" smtClean="0"/>
          </a:p>
          <a:p>
            <a:r>
              <a:rPr lang="en-US" dirty="0" err="1" smtClean="0"/>
              <a:t>Formato</a:t>
            </a:r>
            <a:r>
              <a:rPr lang="en-US" dirty="0" smtClean="0"/>
              <a:t> </a:t>
            </a:r>
            <a:r>
              <a:rPr lang="en-US" dirty="0" err="1" smtClean="0"/>
              <a:t>Ellpack</a:t>
            </a:r>
            <a:r>
              <a:rPr lang="en-US" dirty="0" smtClean="0"/>
              <a:t> </a:t>
            </a:r>
            <a:r>
              <a:rPr lang="en-US" dirty="0" err="1" smtClean="0"/>
              <a:t>também</a:t>
            </a:r>
            <a:r>
              <a:rPr lang="en-US" dirty="0" smtClean="0"/>
              <a:t> tem </a:t>
            </a:r>
            <a:r>
              <a:rPr lang="en-US" dirty="0" err="1" smtClean="0"/>
              <a:t>bons</a:t>
            </a:r>
            <a:r>
              <a:rPr lang="en-US" dirty="0" smtClean="0"/>
              <a:t> </a:t>
            </a:r>
            <a:r>
              <a:rPr lang="en-US" dirty="0" err="1" smtClean="0"/>
              <a:t>ganhos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r>
              <a:rPr lang="en-US" dirty="0" smtClean="0"/>
              <a:t> de assembly</a:t>
            </a:r>
            <a:endParaRPr lang="en-US" i="1" dirty="0" smtClean="0"/>
          </a:p>
          <a:p>
            <a:r>
              <a:rPr lang="en-US" dirty="0" err="1" smtClean="0"/>
              <a:t>Elementos</a:t>
            </a:r>
            <a:r>
              <a:rPr lang="en-US" dirty="0" smtClean="0"/>
              <a:t> com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graus</a:t>
            </a:r>
            <a:r>
              <a:rPr lang="en-US" dirty="0" smtClean="0"/>
              <a:t> de </a:t>
            </a:r>
            <a:r>
              <a:rPr lang="en-US" dirty="0" err="1" smtClean="0"/>
              <a:t>liberdade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tiveram</a:t>
            </a:r>
            <a:r>
              <a:rPr lang="en-US" dirty="0" smtClean="0"/>
              <a:t> </a:t>
            </a:r>
            <a:r>
              <a:rPr lang="en-US" dirty="0" err="1" smtClean="0"/>
              <a:t>maiores</a:t>
            </a:r>
            <a:r>
              <a:rPr lang="en-US" dirty="0" smtClean="0"/>
              <a:t> </a:t>
            </a:r>
            <a:r>
              <a:rPr lang="en-US" dirty="0" err="1" smtClean="0"/>
              <a:t>ganhos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 smtClean="0"/>
              <a:t> da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banda</a:t>
            </a:r>
            <a:r>
              <a:rPr lang="en-US" dirty="0" smtClean="0"/>
              <a:t> da </a:t>
            </a:r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rigidez</a:t>
            </a:r>
            <a:endParaRPr lang="en-US" dirty="0" smtClean="0"/>
          </a:p>
          <a:p>
            <a:r>
              <a:rPr lang="en-US" dirty="0" smtClean="0"/>
              <a:t>Estes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também</a:t>
            </a:r>
            <a:r>
              <a:rPr lang="en-US" dirty="0" smtClean="0"/>
              <a:t> tem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potencial</a:t>
            </a:r>
            <a:r>
              <a:rPr lang="en-US" dirty="0" smtClean="0"/>
              <a:t> de </a:t>
            </a:r>
            <a:r>
              <a:rPr lang="en-US" dirty="0" err="1" smtClean="0"/>
              <a:t>ganhos</a:t>
            </a:r>
            <a:r>
              <a:rPr lang="en-US" dirty="0" smtClean="0"/>
              <a:t> com a </a:t>
            </a:r>
            <a:r>
              <a:rPr lang="en-US" dirty="0" err="1" smtClean="0"/>
              <a:t>utilização</a:t>
            </a:r>
            <a:r>
              <a:rPr lang="en-US" dirty="0" smtClean="0"/>
              <a:t> de solvers </a:t>
            </a:r>
            <a:r>
              <a:rPr lang="en-US" dirty="0" err="1" smtClean="0"/>
              <a:t>iterativos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GPUs</a:t>
            </a:r>
            <a:endParaRPr lang="en-US" dirty="0" smtClean="0"/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53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Obrigado!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Perguntas</a:t>
            </a:r>
            <a:r>
              <a:rPr lang="en-US" dirty="0" smtClean="0"/>
              <a:t>?</a:t>
            </a:r>
            <a:endParaRPr lang="en-US" dirty="0" smtClean="0"/>
          </a:p>
          <a:p>
            <a:endParaRPr lang="en-US" dirty="0" smtClean="0"/>
          </a:p>
          <a:p>
            <a:endParaRPr lang="pt-BR" dirty="0"/>
          </a:p>
        </p:txBody>
      </p:sp>
      <p:sp>
        <p:nvSpPr>
          <p:cNvPr id="6" name="Slide Number Placeholder 9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C2E671B-E6CC-5344-823B-5C81BE00F7D7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384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“</a:t>
            </a:r>
            <a:r>
              <a:rPr lang="en-US" dirty="0" err="1"/>
              <a:t>a</a:t>
            </a:r>
            <a:r>
              <a:rPr lang="en-US" dirty="0" err="1" smtClean="0"/>
              <a:t>tual</a:t>
            </a:r>
            <a:r>
              <a:rPr lang="en-US" dirty="0" smtClean="0"/>
              <a:t>”</a:t>
            </a:r>
            <a:endParaRPr lang="pt-BR" dirty="0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133600"/>
            <a:ext cx="8461911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457700" y="4991100"/>
            <a:ext cx="8382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29000" y="579120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Peak Performance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Densidade</a:t>
            </a:r>
            <a:r>
              <a:rPr lang="en-US" dirty="0" smtClean="0"/>
              <a:t> de </a:t>
            </a:r>
            <a:r>
              <a:rPr lang="en-US" dirty="0" err="1" smtClean="0"/>
              <a:t>energia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295400" y="5181600"/>
            <a:ext cx="7543800" cy="137160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smtClean="0"/>
              <a:t>Um gate de 22nm tem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ou</a:t>
            </a:r>
            <a:r>
              <a:rPr lang="en-US" sz="2000" dirty="0" smtClean="0"/>
              <a:t> </a:t>
            </a:r>
            <a:r>
              <a:rPr lang="en-US" sz="2000" dirty="0" err="1" smtClean="0"/>
              <a:t>menos</a:t>
            </a:r>
            <a:r>
              <a:rPr lang="en-US" sz="2000" dirty="0" smtClean="0"/>
              <a:t> 74 </a:t>
            </a:r>
            <a:r>
              <a:rPr lang="en-US" sz="2000" dirty="0" err="1" smtClean="0"/>
              <a:t>átomos</a:t>
            </a:r>
            <a:r>
              <a:rPr lang="en-US" sz="2000" dirty="0" smtClean="0"/>
              <a:t> de </a:t>
            </a:r>
            <a:r>
              <a:rPr lang="en-US" sz="2000" dirty="0" err="1" smtClean="0"/>
              <a:t>silício</a:t>
            </a:r>
            <a:r>
              <a:rPr lang="en-US" sz="2000" dirty="0" smtClean="0"/>
              <a:t> de </a:t>
            </a:r>
            <a:r>
              <a:rPr lang="en-US" sz="2000" dirty="0" err="1" smtClean="0"/>
              <a:t>largura</a:t>
            </a:r>
            <a:endParaRPr lang="en-US" sz="2000" dirty="0" smtClean="0"/>
          </a:p>
          <a:p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causa</a:t>
            </a:r>
            <a:r>
              <a:rPr lang="en-US" sz="2000" dirty="0" smtClean="0"/>
              <a:t> do </a:t>
            </a:r>
            <a:r>
              <a:rPr lang="en-US" sz="2000" dirty="0" err="1" smtClean="0"/>
              <a:t>fenômeno</a:t>
            </a:r>
            <a:r>
              <a:rPr lang="en-US" sz="2000" dirty="0" smtClean="0"/>
              <a:t> de </a:t>
            </a:r>
            <a:r>
              <a:rPr lang="en-US" sz="2000" dirty="0" err="1" smtClean="0"/>
              <a:t>tunnelamento</a:t>
            </a:r>
            <a:r>
              <a:rPr lang="en-US" sz="2000" dirty="0" smtClean="0"/>
              <a:t> </a:t>
            </a:r>
            <a:r>
              <a:rPr lang="en-US" sz="2000" dirty="0" err="1" smtClean="0"/>
              <a:t>quântico</a:t>
            </a:r>
            <a:r>
              <a:rPr lang="en-US" sz="2000" dirty="0" smtClean="0"/>
              <a:t> “leakage” se </a:t>
            </a:r>
            <a:r>
              <a:rPr lang="en-US" sz="2000" dirty="0" err="1" smtClean="0"/>
              <a:t>tornou</a:t>
            </a:r>
            <a:r>
              <a:rPr lang="en-US" sz="2000" dirty="0" smtClean="0"/>
              <a:t> um dos </a:t>
            </a:r>
            <a:r>
              <a:rPr lang="en-US" sz="2000" dirty="0" err="1" smtClean="0"/>
              <a:t>maiores</a:t>
            </a:r>
            <a:r>
              <a:rPr lang="en-US" sz="2000" dirty="0" smtClean="0"/>
              <a:t> </a:t>
            </a:r>
            <a:r>
              <a:rPr lang="en-US" sz="2000" dirty="0" err="1" smtClean="0"/>
              <a:t>limitadores</a:t>
            </a:r>
            <a:r>
              <a:rPr lang="en-US" sz="2000" dirty="0" smtClean="0"/>
              <a:t> de </a:t>
            </a:r>
            <a:r>
              <a:rPr lang="en-US" sz="2000" dirty="0" err="1" smtClean="0"/>
              <a:t>ganhos</a:t>
            </a:r>
            <a:r>
              <a:rPr lang="en-US" sz="2000" dirty="0"/>
              <a:t> </a:t>
            </a:r>
            <a:r>
              <a:rPr lang="en-US" sz="2000" dirty="0" err="1" smtClean="0"/>
              <a:t>para</a:t>
            </a:r>
            <a:r>
              <a:rPr lang="en-US" sz="2000" dirty="0"/>
              <a:t> </a:t>
            </a:r>
            <a:r>
              <a:rPr lang="en-US" sz="2000" dirty="0" err="1" smtClean="0"/>
              <a:t>processadores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geral</a:t>
            </a:r>
            <a:endParaRPr lang="en-US" sz="2000" dirty="0" smtClean="0"/>
          </a:p>
          <a:p>
            <a:r>
              <a:rPr lang="en-US" sz="2000" dirty="0" err="1" smtClean="0"/>
              <a:t>Alem</a:t>
            </a:r>
            <a:r>
              <a:rPr lang="en-US" sz="2000" dirty="0" smtClean="0"/>
              <a:t> de </a:t>
            </a:r>
            <a:r>
              <a:rPr lang="en-US" sz="2000" dirty="0" err="1" smtClean="0"/>
              <a:t>tudo</a:t>
            </a:r>
            <a:r>
              <a:rPr lang="en-US" sz="2000" dirty="0" smtClean="0"/>
              <a:t> </a:t>
            </a:r>
            <a:r>
              <a:rPr lang="en-US" sz="2000" dirty="0" err="1" smtClean="0"/>
              <a:t>diminui</a:t>
            </a:r>
            <a:r>
              <a:rPr lang="en-US" sz="2000" dirty="0" smtClean="0"/>
              <a:t> </a:t>
            </a:r>
            <a:r>
              <a:rPr lang="en-US" sz="2000" dirty="0" err="1" smtClean="0"/>
              <a:t>drasticamente</a:t>
            </a:r>
            <a:r>
              <a:rPr lang="en-US" sz="2000" dirty="0" smtClean="0"/>
              <a:t> a </a:t>
            </a:r>
            <a:r>
              <a:rPr lang="en-US" sz="2000" dirty="0" err="1" smtClean="0"/>
              <a:t>eficiência</a:t>
            </a:r>
            <a:r>
              <a:rPr lang="en-US" sz="2000" dirty="0" smtClean="0"/>
              <a:t> dos </a:t>
            </a:r>
            <a:r>
              <a:rPr lang="en-US" sz="2000" dirty="0" err="1" smtClean="0"/>
              <a:t>processadores</a:t>
            </a:r>
            <a:r>
              <a:rPr lang="en-US" sz="2000" dirty="0" smtClean="0"/>
              <a:t> </a:t>
            </a:r>
            <a:r>
              <a:rPr lang="en-US" sz="2000" dirty="0" err="1" smtClean="0"/>
              <a:t>gerando</a:t>
            </a:r>
            <a:r>
              <a:rPr lang="en-US" sz="2000" dirty="0" smtClean="0"/>
              <a:t> </a:t>
            </a:r>
            <a:r>
              <a:rPr lang="en-US" sz="2000" dirty="0" err="1" smtClean="0"/>
              <a:t>calor</a:t>
            </a:r>
            <a:r>
              <a:rPr lang="en-US" sz="2000" dirty="0" smtClean="0"/>
              <a:t> </a:t>
            </a:r>
            <a:r>
              <a:rPr lang="en-US" sz="2000" dirty="0" err="1" smtClean="0"/>
              <a:t>ao</a:t>
            </a:r>
            <a:r>
              <a:rPr lang="en-US" sz="2000" dirty="0" smtClean="0"/>
              <a:t> </a:t>
            </a:r>
            <a:r>
              <a:rPr lang="en-US" sz="2000" dirty="0" err="1" smtClean="0"/>
              <a:t>invez</a:t>
            </a:r>
            <a:r>
              <a:rPr lang="en-US" sz="2000" dirty="0" smtClean="0"/>
              <a:t> de </a:t>
            </a:r>
            <a:r>
              <a:rPr lang="en-US" sz="2000" dirty="0" err="1" smtClean="0"/>
              <a:t>computar</a:t>
            </a:r>
            <a:endParaRPr lang="pt-BR" sz="2000" dirty="0"/>
          </a:p>
        </p:txBody>
      </p:sp>
      <p:pic>
        <p:nvPicPr>
          <p:cNvPr id="5" name="Picture 2" descr="C:\Users\fpaboim\Documents\puc-ri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pic>
        <p:nvPicPr>
          <p:cNvPr id="3074" name="Picture 2" descr="C:\Users\fpaboim\Desktop\gpu_pow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836" y="1737041"/>
            <a:ext cx="4317164" cy="3231515"/>
          </a:xfrm>
          <a:prstGeom prst="rect">
            <a:avLst/>
          </a:prstGeom>
          <a:noFill/>
        </p:spPr>
      </p:pic>
      <p:sp>
        <p:nvSpPr>
          <p:cNvPr id="7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Image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1342" y="1737041"/>
            <a:ext cx="4191000" cy="3231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01000" cy="89442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Fatores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levaram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surgimento</a:t>
            </a:r>
            <a:r>
              <a:rPr lang="en-US" dirty="0" smtClean="0"/>
              <a:t> de GPGPU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8483601" cy="4419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Mercado de </a:t>
            </a:r>
            <a:r>
              <a:rPr lang="en-US" sz="2800" dirty="0" err="1" smtClean="0"/>
              <a:t>jogos</a:t>
            </a:r>
            <a:r>
              <a:rPr lang="en-US" sz="2800" dirty="0" smtClean="0"/>
              <a:t> </a:t>
            </a:r>
            <a:r>
              <a:rPr lang="en-US" sz="2800" dirty="0" err="1" smtClean="0"/>
              <a:t>altamente</a:t>
            </a:r>
            <a:r>
              <a:rPr lang="en-US" sz="2800" dirty="0" smtClean="0"/>
              <a:t> </a:t>
            </a:r>
            <a:r>
              <a:rPr lang="en-US" sz="2800" dirty="0" err="1" smtClean="0"/>
              <a:t>competitivo</a:t>
            </a:r>
            <a:endParaRPr lang="en-US" sz="2800" dirty="0" smtClean="0"/>
          </a:p>
          <a:p>
            <a:r>
              <a:rPr lang="en-US" sz="2800" dirty="0" err="1" smtClean="0"/>
              <a:t>Necessidade</a:t>
            </a:r>
            <a:r>
              <a:rPr lang="en-US" sz="2800" dirty="0" smtClean="0"/>
              <a:t> de </a:t>
            </a:r>
            <a:r>
              <a:rPr lang="en-US" sz="2800" dirty="0" err="1" smtClean="0"/>
              <a:t>processar</a:t>
            </a:r>
            <a:r>
              <a:rPr lang="en-US" sz="2800" dirty="0" smtClean="0"/>
              <a:t> </a:t>
            </a:r>
            <a:r>
              <a:rPr lang="en-US" sz="2800" dirty="0" err="1" smtClean="0"/>
              <a:t>mais</a:t>
            </a:r>
            <a:r>
              <a:rPr lang="en-US" sz="2800" dirty="0" smtClean="0"/>
              <a:t> pixels e </a:t>
            </a:r>
            <a:r>
              <a:rPr lang="en-US" sz="2800" dirty="0" err="1" smtClean="0"/>
              <a:t>triângulos</a:t>
            </a:r>
            <a:r>
              <a:rPr lang="en-US" sz="2800" dirty="0" smtClean="0"/>
              <a:t> com o </a:t>
            </a:r>
            <a:r>
              <a:rPr lang="en-US" sz="2800" dirty="0" err="1" smtClean="0"/>
              <a:t>aumento</a:t>
            </a:r>
            <a:r>
              <a:rPr lang="en-US" sz="2800" dirty="0" smtClean="0"/>
              <a:t> da </a:t>
            </a:r>
            <a:r>
              <a:rPr lang="en-US" sz="2800" dirty="0" err="1" smtClean="0"/>
              <a:t>complexidade</a:t>
            </a:r>
            <a:r>
              <a:rPr lang="en-US" sz="2800" dirty="0" smtClean="0"/>
              <a:t> dos </a:t>
            </a:r>
            <a:r>
              <a:rPr lang="en-US" sz="2800" dirty="0" err="1" smtClean="0"/>
              <a:t>modelos</a:t>
            </a:r>
            <a:endParaRPr lang="en-US" sz="2800" dirty="0" smtClean="0"/>
          </a:p>
          <a:p>
            <a:r>
              <a:rPr lang="en-US" sz="2800" dirty="0" err="1" smtClean="0"/>
              <a:t>Advento</a:t>
            </a:r>
            <a:r>
              <a:rPr lang="en-US" sz="2800" dirty="0" smtClean="0"/>
              <a:t> de shaders </a:t>
            </a:r>
            <a:r>
              <a:rPr lang="en-US" sz="2800" dirty="0" err="1" smtClean="0"/>
              <a:t>programáveis</a:t>
            </a:r>
            <a:r>
              <a:rPr lang="en-US" sz="2800" dirty="0" smtClean="0"/>
              <a:t> </a:t>
            </a:r>
            <a:r>
              <a:rPr lang="en-US" sz="2800" dirty="0" err="1" smtClean="0"/>
              <a:t>assim</a:t>
            </a:r>
            <a:r>
              <a:rPr lang="en-US" sz="2800" dirty="0" smtClean="0"/>
              <a:t> </a:t>
            </a:r>
            <a:r>
              <a:rPr lang="en-US" sz="2800" dirty="0" err="1" smtClean="0"/>
              <a:t>como</a:t>
            </a:r>
            <a:r>
              <a:rPr lang="en-US" sz="2800" dirty="0" smtClean="0"/>
              <a:t> o da USA (Unified Shader Architecture)</a:t>
            </a:r>
            <a:endParaRPr lang="en-US" sz="2800" dirty="0" smtClean="0"/>
          </a:p>
          <a:p>
            <a:r>
              <a:rPr lang="en-US" sz="2800" dirty="0" smtClean="0"/>
              <a:t>GLSL GPU </a:t>
            </a:r>
            <a:r>
              <a:rPr lang="en-US" sz="2800" dirty="0" smtClean="0"/>
              <a:t>computing </a:t>
            </a:r>
            <a:r>
              <a:rPr lang="en-US" sz="2800" dirty="0" err="1" smtClean="0"/>
              <a:t>utilizado</a:t>
            </a:r>
            <a:r>
              <a:rPr lang="en-US" sz="2800" dirty="0" smtClean="0"/>
              <a:t> </a:t>
            </a:r>
            <a:r>
              <a:rPr lang="en-US" sz="2800" dirty="0" err="1" smtClean="0"/>
              <a:t>para</a:t>
            </a:r>
            <a:r>
              <a:rPr lang="en-US" sz="2800" dirty="0" smtClean="0"/>
              <a:t> </a:t>
            </a:r>
            <a:r>
              <a:rPr lang="en-US" sz="2800" dirty="0" err="1" smtClean="0"/>
              <a:t>problemas</a:t>
            </a:r>
            <a:r>
              <a:rPr lang="en-US" sz="2800" dirty="0" smtClean="0"/>
              <a:t> </a:t>
            </a:r>
            <a:r>
              <a:rPr lang="en-US" sz="2800" dirty="0" err="1" smtClean="0"/>
              <a:t>fora</a:t>
            </a:r>
            <a:r>
              <a:rPr lang="en-US" sz="2800" dirty="0" smtClean="0"/>
              <a:t> do </a:t>
            </a:r>
            <a:r>
              <a:rPr lang="en-US" sz="2800" dirty="0" err="1" smtClean="0"/>
              <a:t>domínio</a:t>
            </a:r>
            <a:r>
              <a:rPr lang="en-US" sz="2800" dirty="0" smtClean="0"/>
              <a:t> da </a:t>
            </a:r>
            <a:r>
              <a:rPr lang="en-US" sz="2800" dirty="0" err="1" smtClean="0"/>
              <a:t>computação</a:t>
            </a:r>
            <a:r>
              <a:rPr lang="en-US" sz="2800" dirty="0" smtClean="0"/>
              <a:t> </a:t>
            </a:r>
            <a:r>
              <a:rPr lang="en-US" sz="2800" dirty="0" err="1" smtClean="0"/>
              <a:t>gráfica</a:t>
            </a:r>
            <a:endParaRPr lang="en-US" sz="2800" dirty="0" smtClean="0"/>
          </a:p>
          <a:p>
            <a:r>
              <a:rPr lang="en-US" sz="2800" dirty="0" err="1" smtClean="0"/>
              <a:t>Descolamento</a:t>
            </a:r>
            <a:r>
              <a:rPr lang="en-US" sz="2800" dirty="0" smtClean="0"/>
              <a:t> da </a:t>
            </a:r>
            <a:r>
              <a:rPr lang="en-US" sz="2800" dirty="0" err="1" smtClean="0"/>
              <a:t>capacidade</a:t>
            </a:r>
            <a:r>
              <a:rPr lang="en-US" sz="2800" dirty="0" smtClean="0"/>
              <a:t> de </a:t>
            </a:r>
            <a:r>
              <a:rPr lang="en-US" sz="2800" dirty="0" err="1" smtClean="0"/>
              <a:t>processamento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relação</a:t>
            </a:r>
            <a:r>
              <a:rPr lang="en-US" sz="2800" dirty="0" smtClean="0"/>
              <a:t> a CPUs</a:t>
            </a:r>
            <a:endParaRPr lang="en-US" sz="2800" dirty="0" smtClean="0"/>
          </a:p>
        </p:txBody>
      </p:sp>
      <p:pic>
        <p:nvPicPr>
          <p:cNvPr id="10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12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98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Vector Processor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2" y="1752600"/>
            <a:ext cx="4127497" cy="478540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SIMD – Single Instruction Multiple Data</a:t>
            </a:r>
          </a:p>
          <a:p>
            <a:r>
              <a:rPr lang="en-US" sz="2000" dirty="0" smtClean="0"/>
              <a:t>Data parallelism(SIMD) x Task Parallelism(SPMD)</a:t>
            </a:r>
          </a:p>
          <a:p>
            <a:r>
              <a:rPr lang="en-US" sz="2000" dirty="0" err="1" smtClean="0"/>
              <a:t>Mesma</a:t>
            </a:r>
            <a:r>
              <a:rPr lang="en-US" sz="2000" dirty="0" smtClean="0"/>
              <a:t> </a:t>
            </a:r>
            <a:r>
              <a:rPr lang="en-US" sz="2000" dirty="0" err="1" smtClean="0"/>
              <a:t>instrução</a:t>
            </a:r>
            <a:r>
              <a:rPr lang="en-US" sz="2000" dirty="0" smtClean="0"/>
              <a:t> </a:t>
            </a:r>
            <a:r>
              <a:rPr lang="en-US" sz="2000" dirty="0" err="1" smtClean="0"/>
              <a:t>executada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um </a:t>
            </a:r>
            <a:r>
              <a:rPr lang="en-US" sz="2000" dirty="0" err="1" smtClean="0"/>
              <a:t>vetor</a:t>
            </a:r>
            <a:r>
              <a:rPr lang="en-US" sz="2000" dirty="0" smtClean="0"/>
              <a:t> de dados</a:t>
            </a:r>
            <a:endParaRPr lang="en-US" sz="2000" dirty="0" smtClean="0"/>
          </a:p>
          <a:p>
            <a:r>
              <a:rPr lang="en-US" sz="2000" dirty="0" err="1" smtClean="0"/>
              <a:t>Programa</a:t>
            </a:r>
            <a:r>
              <a:rPr lang="en-US" sz="2000" dirty="0" smtClean="0"/>
              <a:t> é </a:t>
            </a:r>
            <a:r>
              <a:rPr lang="en-US" sz="2000" dirty="0" err="1" smtClean="0"/>
              <a:t>executado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smtClean="0"/>
              <a:t>lockstep</a:t>
            </a:r>
          </a:p>
          <a:p>
            <a:r>
              <a:rPr lang="en-US" sz="2000" dirty="0" err="1" smtClean="0"/>
              <a:t>Similaridades</a:t>
            </a:r>
            <a:r>
              <a:rPr lang="en-US" sz="2000" dirty="0" smtClean="0"/>
              <a:t> com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en-US" sz="2000" dirty="0" err="1" smtClean="0"/>
              <a:t>conjuntos</a:t>
            </a:r>
            <a:r>
              <a:rPr lang="en-US" sz="2000" dirty="0" smtClean="0"/>
              <a:t> de </a:t>
            </a:r>
            <a:r>
              <a:rPr lang="en-US" sz="2000" dirty="0" err="1" smtClean="0"/>
              <a:t>instruções</a:t>
            </a:r>
            <a:r>
              <a:rPr lang="en-US" sz="2000" dirty="0" smtClean="0"/>
              <a:t> SSE/SSE2/MMX/AVX</a:t>
            </a:r>
            <a:endParaRPr lang="en-US" sz="2000" dirty="0" smtClean="0"/>
          </a:p>
          <a:p>
            <a:r>
              <a:rPr lang="en-US" sz="2000" dirty="0" smtClean="0"/>
              <a:t>CELL BE – one scalar and eight vector processors</a:t>
            </a:r>
          </a:p>
        </p:txBody>
      </p:sp>
      <p:pic>
        <p:nvPicPr>
          <p:cNvPr id="1026" name="Picture 2" descr="C:\Users\fpaboim\Documents\puc-ri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3084" y="152400"/>
            <a:ext cx="558516" cy="970625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>
            <a:off x="5638800" y="5867400"/>
            <a:ext cx="20828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Source</a:t>
            </a:r>
            <a:r>
              <a:rPr lang="en-US" sz="1400" dirty="0" smtClean="0"/>
              <a:t>: Wikipedia</a:t>
            </a:r>
            <a:endParaRPr lang="en-US" sz="1400" dirty="0"/>
          </a:p>
        </p:txBody>
      </p:sp>
      <p:pic>
        <p:nvPicPr>
          <p:cNvPr id="143362" name="Picture 2" descr="File:Cray-1-deutsches-museum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1600200"/>
            <a:ext cx="3875386" cy="4267200"/>
          </a:xfrm>
          <a:prstGeom prst="rect">
            <a:avLst/>
          </a:prstGeom>
          <a:noFill/>
        </p:spPr>
      </p:pic>
      <p:sp>
        <p:nvSpPr>
          <p:cNvPr id="9" name="Slide Number Placeholder 95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algn="ctr"/>
            <a:fld id="{1C2E671B-E6CC-5344-823B-5C81BE00F7D7}" type="slidenum">
              <a:rPr lang="en-US" sz="1900" b="1" smtClean="0">
                <a:solidFill>
                  <a:schemeClr val="bg1"/>
                </a:solidFill>
              </a:rPr>
              <a:pPr algn="ctr"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5518</TotalTime>
  <Words>3268</Words>
  <Application>Microsoft Office PowerPoint</Application>
  <PresentationFormat>On-screen Show (4:3)</PresentationFormat>
  <Paragraphs>608</Paragraphs>
  <Slides>57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Median</vt:lpstr>
      <vt:lpstr>Uma implementação de elementos Finitos para Matrizes esparsas utilizando GPU e opencl</vt:lpstr>
      <vt:lpstr>Motivação</vt:lpstr>
      <vt:lpstr>Motivação (cont.)</vt:lpstr>
      <vt:lpstr>A lei de Moore e GPUs</vt:lpstr>
      <vt:lpstr>A lei de Moore e GPUs</vt:lpstr>
      <vt:lpstr>Hardware “atual”</vt:lpstr>
      <vt:lpstr>Densidade de energia</vt:lpstr>
      <vt:lpstr>Fatores que levaram ao surgimento de GPGPU</vt:lpstr>
      <vt:lpstr>Vector Processor Architecture</vt:lpstr>
      <vt:lpstr>Arquitetura de Hardware AMD Radeon 5870</vt:lpstr>
      <vt:lpstr>SIMD Engine</vt:lpstr>
      <vt:lpstr>Modelo de Execução SIMT</vt:lpstr>
      <vt:lpstr>Memória Cache</vt:lpstr>
      <vt:lpstr>Memória Cache</vt:lpstr>
      <vt:lpstr>Memória Cache</vt:lpstr>
      <vt:lpstr>Memória Cache</vt:lpstr>
      <vt:lpstr>OpenCL</vt:lpstr>
      <vt:lpstr>Prós/Contras de portar código para OpenCL </vt:lpstr>
      <vt:lpstr>Big Picture</vt:lpstr>
      <vt:lpstr>OpenCL Compilation System</vt:lpstr>
      <vt:lpstr>Modelo de Memória do OpenCL</vt:lpstr>
      <vt:lpstr>Plataforma AMD e OpenCL</vt:lpstr>
      <vt:lpstr>O Kernel Ideal</vt:lpstr>
      <vt:lpstr>Estrutura dos threads</vt:lpstr>
      <vt:lpstr>Thread Structure</vt:lpstr>
      <vt:lpstr>Exemplo de Kernel</vt:lpstr>
      <vt:lpstr>Threads</vt:lpstr>
      <vt:lpstr>Threads</vt:lpstr>
      <vt:lpstr>Threads</vt:lpstr>
      <vt:lpstr>Matrizes Esparsas</vt:lpstr>
      <vt:lpstr>Matrizes Esparsas</vt:lpstr>
      <vt:lpstr>Compressed Diagonal</vt:lpstr>
      <vt:lpstr>Compressed Sparse Row</vt:lpstr>
      <vt:lpstr>Ellpack</vt:lpstr>
      <vt:lpstr>Eigen</vt:lpstr>
      <vt:lpstr>Modelo de Elementos Finitos</vt:lpstr>
      <vt:lpstr>Modelo de Elementos Finitos</vt:lpstr>
      <vt:lpstr>Modelo de Elementos Finitos</vt:lpstr>
      <vt:lpstr>Método dos Elementos Finitos</vt:lpstr>
      <vt:lpstr>Matriz de Rigidez Global</vt:lpstr>
      <vt:lpstr>Assembly da Matriz de Rigidez</vt:lpstr>
      <vt:lpstr>Graph Coloring</vt:lpstr>
      <vt:lpstr>Assembly Flowchart</vt:lpstr>
      <vt:lpstr>Assembly com OpenMP</vt:lpstr>
      <vt:lpstr>Assembly Flowchart</vt:lpstr>
      <vt:lpstr>Técnicas de otimização para GPU</vt:lpstr>
      <vt:lpstr>Técnicas de otimização para GPU</vt:lpstr>
      <vt:lpstr>Resultados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Conclusões</vt:lpstr>
      <vt:lpstr>Conclusões</vt:lpstr>
      <vt:lpstr>Obrigado!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fpaboim</dc:creator>
  <cp:lastModifiedBy>fpaboim</cp:lastModifiedBy>
  <cp:revision>202</cp:revision>
  <dcterms:created xsi:type="dcterms:W3CDTF">2006-08-16T00:00:00Z</dcterms:created>
  <dcterms:modified xsi:type="dcterms:W3CDTF">2013-04-19T10:54:08Z</dcterms:modified>
</cp:coreProperties>
</file>